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  <Override PartName="/ppt/charts/style5.xml" ContentType="application/vnd.ms-office.chartstyle+xml"/>
  <Override PartName="/ppt/charts/colors5.xml" ContentType="application/vnd.ms-office.chartcolorstyle+xml"/>
  <Override PartName="/ppt/charts/style6.xml" ContentType="application/vnd.ms-office.chartstyle+xml"/>
  <Override PartName="/ppt/charts/colors6.xml" ContentType="application/vnd.ms-office.chartcolorstyle+xml"/>
  <Override PartName="/ppt/charts/style7.xml" ContentType="application/vnd.ms-office.chartstyle+xml"/>
  <Override PartName="/ppt/charts/colors7.xml" ContentType="application/vnd.ms-office.chartcolorstyle+xml"/>
  <Override PartName="/ppt/charts/style8.xml" ContentType="application/vnd.ms-office.chartstyle+xml"/>
  <Override PartName="/ppt/charts/colors8.xml" ContentType="application/vnd.ms-office.chartcolorstyle+xml"/>
  <Override PartName="/ppt/charts/style9.xml" ContentType="application/vnd.ms-office.chartstyle+xml"/>
  <Override PartName="/ppt/charts/colors9.xml" ContentType="application/vnd.ms-office.chartcolorstyle+xml"/>
  <Override PartName="/ppt/charts/style10.xml" ContentType="application/vnd.ms-office.chartstyle+xml"/>
  <Override PartName="/ppt/charts/colors10.xml" ContentType="application/vnd.ms-office.chartcolorstyle+xml"/>
  <Override PartName="/ppt/charts/style11.xml" ContentType="application/vnd.ms-office.chartstyle+xml"/>
  <Override PartName="/ppt/charts/colors11.xml" ContentType="application/vnd.ms-office.chartcolorstyle+xml"/>
  <Override PartName="/ppt/charts/style12.xml" ContentType="application/vnd.ms-office.chartstyle+xml"/>
  <Override PartName="/ppt/charts/colors12.xml" ContentType="application/vnd.ms-office.chartcolorstyle+xml"/>
  <Override PartName="/ppt/charts/style13.xml" ContentType="application/vnd.ms-office.chartstyle+xml"/>
  <Override PartName="/ppt/charts/colors13.xml" ContentType="application/vnd.ms-office.chartcolorstyle+xml"/>
  <Override PartName="/ppt/charts/style14.xml" ContentType="application/vnd.ms-office.chartstyle+xml"/>
  <Override PartName="/ppt/charts/colors14.xml" ContentType="application/vnd.ms-office.chartcolorstyle+xml"/>
  <Override PartName="/ppt/charts/style15.xml" ContentType="application/vnd.ms-office.chartstyle+xml"/>
  <Override PartName="/ppt/charts/colors15.xml" ContentType="application/vnd.ms-office.chartcolorstyle+xml"/>
  <Override PartName="/ppt/charts/style16.xml" ContentType="application/vnd.ms-office.chartstyle+xml"/>
  <Override PartName="/ppt/charts/colors16.xml" ContentType="application/vnd.ms-office.chartcolorstyle+xml"/>
  <Override PartName="/ppt/charts/style17.xml" ContentType="application/vnd.ms-office.chartstyle+xml"/>
  <Override PartName="/ppt/charts/colors17.xml" ContentType="application/vnd.ms-office.chartcolorstyle+xml"/>
  <Override PartName="/ppt/charts/style18.xml" ContentType="application/vnd.ms-office.chartstyle+xml"/>
  <Override PartName="/ppt/charts/colors18.xml" ContentType="application/vnd.ms-office.chartcolorstyle+xml"/>
  <Override PartName="/ppt/charts/style21.xml" ContentType="application/vnd.ms-office.chartstyle+xml"/>
  <Override PartName="/ppt/charts/colors21.xml" ContentType="application/vnd.ms-office.chartcolorstyle+xml"/>
  <Override PartName="/ppt/charts/style22.xml" ContentType="application/vnd.ms-office.chartstyle+xml"/>
  <Override PartName="/ppt/charts/colors22.xml" ContentType="application/vnd.ms-office.chartcolorstyle+xml"/>
  <Override PartName="/ppt/charts/style23.xml" ContentType="application/vnd.ms-office.chartstyle+xml"/>
  <Override PartName="/ppt/charts/colors23.xml" ContentType="application/vnd.ms-office.chartcolorstyle+xml"/>
  <Override PartName="/ppt/charts/style24.xml" ContentType="application/vnd.ms-office.chartstyle+xml"/>
  <Override PartName="/ppt/charts/colors24.xml" ContentType="application/vnd.ms-office.chartcolorstyle+xml"/>
  <Override PartName="/ppt/charts/style25.xml" ContentType="application/vnd.ms-office.chartstyle+xml"/>
  <Override PartName="/ppt/charts/colors25.xml" ContentType="application/vnd.ms-office.chartcolorstyle+xml"/>
  <Override PartName="/ppt/charts/style26.xml" ContentType="application/vnd.ms-office.chartstyle+xml"/>
  <Override PartName="/ppt/charts/colors26.xml" ContentType="application/vnd.ms-office.chartcolorstyle+xml"/>
  <Override PartName="/ppt/charts/style27.xml" ContentType="application/vnd.ms-office.chartstyle+xml"/>
  <Override PartName="/ppt/charts/colors27.xml" ContentType="application/vnd.ms-office.chartcolorstyle+xml"/>
  <Override PartName="/ppt/charts/style28.xml" ContentType="application/vnd.ms-office.chartstyle+xml"/>
  <Override PartName="/ppt/charts/colors28.xml" ContentType="application/vnd.ms-office.chartcolorstyle+xml"/>
  <Override PartName="/ppt/charts/style29.xml" ContentType="application/vnd.ms-office.chartstyle+xml"/>
  <Override PartName="/ppt/charts/colors29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3" r:id="rId2"/>
    <p:sldId id="264" r:id="rId3"/>
    <p:sldId id="265" r:id="rId4"/>
    <p:sldId id="266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2" r:id="rId15"/>
    <p:sldId id="283" r:id="rId16"/>
    <p:sldId id="284" r:id="rId17"/>
    <p:sldId id="285" r:id="rId18"/>
    <p:sldId id="293" r:id="rId19"/>
    <p:sldId id="286" r:id="rId20"/>
    <p:sldId id="289" r:id="rId21"/>
    <p:sldId id="290" r:id="rId22"/>
    <p:sldId id="292" r:id="rId23"/>
    <p:sldId id="291" r:id="rId24"/>
    <p:sldId id="271" r:id="rId25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ACF2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8" y="-7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3" Type="http://schemas.microsoft.com/office/2011/relationships/chartStyle" Target="style10.xml"/><Relationship Id="rId2" Type="http://schemas.microsoft.com/office/2011/relationships/chartColorStyle" Target="colors10.xml"/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3" Type="http://schemas.microsoft.com/office/2011/relationships/chartStyle" Target="style11.xml"/><Relationship Id="rId2" Type="http://schemas.microsoft.com/office/2011/relationships/chartColorStyle" Target="colors11.xml"/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3" Type="http://schemas.microsoft.com/office/2011/relationships/chartStyle" Target="style12.xml"/><Relationship Id="rId2" Type="http://schemas.microsoft.com/office/2011/relationships/chartColorStyle" Target="colors12.xml"/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3" Type="http://schemas.microsoft.com/office/2011/relationships/chartStyle" Target="style13.xml"/><Relationship Id="rId2" Type="http://schemas.microsoft.com/office/2011/relationships/chartColorStyle" Target="colors13.xml"/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3" Type="http://schemas.microsoft.com/office/2011/relationships/chartStyle" Target="style14.xml"/><Relationship Id="rId2" Type="http://schemas.microsoft.com/office/2011/relationships/chartColorStyle" Target="colors14.xml"/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3" Type="http://schemas.microsoft.com/office/2011/relationships/chartStyle" Target="style15.xml"/><Relationship Id="rId2" Type="http://schemas.microsoft.com/office/2011/relationships/chartColorStyle" Target="colors15.xml"/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3" Type="http://schemas.microsoft.com/office/2011/relationships/chartStyle" Target="style16.xml"/><Relationship Id="rId2" Type="http://schemas.microsoft.com/office/2011/relationships/chartColorStyle" Target="colors16.xml"/><Relationship Id="rId1" Type="http://schemas.openxmlformats.org/officeDocument/2006/relationships/package" Target="../embeddings/Microsoft_Excel_Worksheet16.xlsx"/></Relationships>
</file>

<file path=ppt/charts/_rels/chart17.xml.rels><?xml version="1.0" encoding="UTF-8" standalone="yes"?>
<Relationships xmlns="http://schemas.openxmlformats.org/package/2006/relationships"><Relationship Id="rId3" Type="http://schemas.microsoft.com/office/2011/relationships/chartStyle" Target="style17.xml"/><Relationship Id="rId2" Type="http://schemas.microsoft.com/office/2011/relationships/chartColorStyle" Target="colors17.xml"/><Relationship Id="rId1" Type="http://schemas.openxmlformats.org/officeDocument/2006/relationships/package" Target="../embeddings/Microsoft_Excel_Worksheet17.xlsx"/></Relationships>
</file>

<file path=ppt/charts/_rels/chart18.xml.rels><?xml version="1.0" encoding="UTF-8" standalone="yes"?>
<Relationships xmlns="http://schemas.openxmlformats.org/package/2006/relationships"><Relationship Id="rId3" Type="http://schemas.microsoft.com/office/2011/relationships/chartStyle" Target="style18.xml"/><Relationship Id="rId2" Type="http://schemas.microsoft.com/office/2011/relationships/chartColorStyle" Target="colors18.xml"/><Relationship Id="rId1" Type="http://schemas.openxmlformats.org/officeDocument/2006/relationships/package" Target="../embeddings/Microsoft_Excel_Worksheet18.xlsx"/></Relationships>
</file>

<file path=ppt/charts/_rels/chart19.xml.rels><?xml version="1.0" encoding="UTF-8" standalone="yes"?>
<Relationships xmlns="http://schemas.openxmlformats.org/package/2006/relationships"><Relationship Id="rId3" Type="http://schemas.microsoft.com/office/2011/relationships/chartStyle" Target="style21.xml"/><Relationship Id="rId2" Type="http://schemas.microsoft.com/office/2011/relationships/chartColorStyle" Target="colors21.xml"/><Relationship Id="rId1" Type="http://schemas.openxmlformats.org/officeDocument/2006/relationships/package" Target="../embeddings/Microsoft_Excel_Worksheet19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20.xml.rels><?xml version="1.0" encoding="UTF-8" standalone="yes"?>
<Relationships xmlns="http://schemas.openxmlformats.org/package/2006/relationships"><Relationship Id="rId3" Type="http://schemas.microsoft.com/office/2011/relationships/chartStyle" Target="style22.xml"/><Relationship Id="rId2" Type="http://schemas.microsoft.com/office/2011/relationships/chartColorStyle" Target="colors22.xml"/><Relationship Id="rId1" Type="http://schemas.openxmlformats.org/officeDocument/2006/relationships/package" Target="../embeddings/Microsoft_Excel_Worksheet20.xlsx"/></Relationships>
</file>

<file path=ppt/charts/_rels/chart21.xml.rels><?xml version="1.0" encoding="UTF-8" standalone="yes"?>
<Relationships xmlns="http://schemas.openxmlformats.org/package/2006/relationships"><Relationship Id="rId3" Type="http://schemas.microsoft.com/office/2011/relationships/chartStyle" Target="style23.xml"/><Relationship Id="rId2" Type="http://schemas.microsoft.com/office/2011/relationships/chartColorStyle" Target="colors23.xml"/><Relationship Id="rId1" Type="http://schemas.openxmlformats.org/officeDocument/2006/relationships/package" Target="../embeddings/Microsoft_Excel_Worksheet21.xlsx"/></Relationships>
</file>

<file path=ppt/charts/_rels/chart22.xml.rels><?xml version="1.0" encoding="UTF-8" standalone="yes"?>
<Relationships xmlns="http://schemas.openxmlformats.org/package/2006/relationships"><Relationship Id="rId3" Type="http://schemas.microsoft.com/office/2011/relationships/chartStyle" Target="style24.xml"/><Relationship Id="rId2" Type="http://schemas.microsoft.com/office/2011/relationships/chartColorStyle" Target="colors24.xml"/><Relationship Id="rId1" Type="http://schemas.openxmlformats.org/officeDocument/2006/relationships/package" Target="../embeddings/Microsoft_Excel_Worksheet22.xlsx"/></Relationships>
</file>

<file path=ppt/charts/_rels/chart23.xml.rels><?xml version="1.0" encoding="UTF-8" standalone="yes"?>
<Relationships xmlns="http://schemas.openxmlformats.org/package/2006/relationships"><Relationship Id="rId3" Type="http://schemas.microsoft.com/office/2011/relationships/chartStyle" Target="style25.xml"/><Relationship Id="rId2" Type="http://schemas.microsoft.com/office/2011/relationships/chartColorStyle" Target="colors25.xml"/><Relationship Id="rId1" Type="http://schemas.openxmlformats.org/officeDocument/2006/relationships/package" Target="../embeddings/Microsoft_Excel_Worksheet23.xlsx"/></Relationships>
</file>

<file path=ppt/charts/_rels/chart24.xml.rels><?xml version="1.0" encoding="UTF-8" standalone="yes"?>
<Relationships xmlns="http://schemas.openxmlformats.org/package/2006/relationships"><Relationship Id="rId3" Type="http://schemas.microsoft.com/office/2011/relationships/chartStyle" Target="style26.xml"/><Relationship Id="rId2" Type="http://schemas.microsoft.com/office/2011/relationships/chartColorStyle" Target="colors26.xml"/><Relationship Id="rId1" Type="http://schemas.openxmlformats.org/officeDocument/2006/relationships/package" Target="../embeddings/Microsoft_Excel_Worksheet24.xlsx"/></Relationships>
</file>

<file path=ppt/charts/_rels/chart25.xml.rels><?xml version="1.0" encoding="UTF-8" standalone="yes"?>
<Relationships xmlns="http://schemas.openxmlformats.org/package/2006/relationships"><Relationship Id="rId3" Type="http://schemas.microsoft.com/office/2011/relationships/chartStyle" Target="style27.xml"/><Relationship Id="rId2" Type="http://schemas.microsoft.com/office/2011/relationships/chartColorStyle" Target="colors27.xml"/><Relationship Id="rId1" Type="http://schemas.openxmlformats.org/officeDocument/2006/relationships/package" Target="../embeddings/Microsoft_Excel_Worksheet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7.xlsx"/></Relationships>
</file>

<file path=ppt/charts/_rels/chart28.xml.rels><?xml version="1.0" encoding="UTF-8" standalone="yes"?>
<Relationships xmlns="http://schemas.openxmlformats.org/package/2006/relationships"><Relationship Id="rId3" Type="http://schemas.microsoft.com/office/2011/relationships/chartStyle" Target="style28.xml"/><Relationship Id="rId2" Type="http://schemas.microsoft.com/office/2011/relationships/chartColorStyle" Target="colors28.xml"/><Relationship Id="rId1" Type="http://schemas.openxmlformats.org/officeDocument/2006/relationships/package" Target="../embeddings/Microsoft_Excel_Worksheet28.xlsx"/></Relationships>
</file>

<file path=ppt/charts/_rels/chart29.xml.rels><?xml version="1.0" encoding="UTF-8" standalone="yes"?>
<Relationships xmlns="http://schemas.openxmlformats.org/package/2006/relationships"><Relationship Id="rId3" Type="http://schemas.microsoft.com/office/2011/relationships/chartStyle" Target="style29.xml"/><Relationship Id="rId2" Type="http://schemas.microsoft.com/office/2011/relationships/chartColorStyle" Target="colors29.xml"/><Relationship Id="rId1" Type="http://schemas.openxmlformats.org/officeDocument/2006/relationships/package" Target="../embeddings/Microsoft_Excel_Worksheet29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8.xml"/><Relationship Id="rId2" Type="http://schemas.microsoft.com/office/2011/relationships/chartColorStyle" Target="colors8.xml"/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Style" Target="style9.xml"/><Relationship Id="rId2" Type="http://schemas.microsoft.com/office/2011/relationships/chartColorStyle" Target="colors9.xml"/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 dirty="0" smtClean="0">
                <a:solidFill>
                  <a:srgbClr val="002060"/>
                </a:solidFill>
                <a:latin typeface="Corbel" panose="020B0503020204020204" pitchFamily="34" charset="0"/>
              </a:rPr>
              <a:t>Численность </a:t>
            </a:r>
            <a:r>
              <a:rPr lang="ru-RU" sz="1600" dirty="0">
                <a:solidFill>
                  <a:srgbClr val="002060"/>
                </a:solidFill>
                <a:latin typeface="Corbel" panose="020B0503020204020204" pitchFamily="34" charset="0"/>
              </a:rPr>
              <a:t>постоянного населения автономного </a:t>
            </a:r>
            <a:r>
              <a:rPr lang="ru-RU" sz="1600" dirty="0" smtClean="0">
                <a:solidFill>
                  <a:srgbClr val="002060"/>
                </a:solidFill>
                <a:latin typeface="Corbel" panose="020B0503020204020204" pitchFamily="34" charset="0"/>
              </a:rPr>
              <a:t>округа</a:t>
            </a:r>
            <a:endParaRPr lang="ru-RU" sz="1600" dirty="0">
              <a:solidFill>
                <a:srgbClr val="002060"/>
              </a:solidFill>
              <a:latin typeface="Corbel" panose="020B0503020204020204" pitchFamily="34" charset="0"/>
            </a:endParaRPr>
          </a:p>
        </c:rich>
      </c:tx>
      <c:layout>
        <c:manualLayout>
          <c:xMode val="edge"/>
          <c:yMode val="edge"/>
          <c:x val="0.12843744616100297"/>
          <c:y val="1.228765100749063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3.5805722302915385E-2"/>
          <c:y val="0.19920911565381624"/>
          <c:w val="0.9283885553941692"/>
          <c:h val="0.679323825130541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численность постоянного населения автономного округа , чел.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rgbClr val="0070C0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2017 год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1584063</c:v>
                </c:pt>
                <c:pt idx="1">
                  <c:v>1655074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33570176"/>
        <c:axId val="33571968"/>
      </c:barChart>
      <c:catAx>
        <c:axId val="335701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rgbClr val="002060"/>
                </a:solidFill>
                <a:latin typeface="Corbel" panose="020B0503020204020204" pitchFamily="34" charset="0"/>
                <a:ea typeface="+mn-ea"/>
                <a:cs typeface="+mn-cs"/>
              </a:defRPr>
            </a:pPr>
            <a:endParaRPr lang="ru-RU"/>
          </a:p>
        </c:txPr>
        <c:crossAx val="33571968"/>
        <c:crosses val="autoZero"/>
        <c:auto val="1"/>
        <c:lblAlgn val="ctr"/>
        <c:lblOffset val="100"/>
        <c:noMultiLvlLbl val="0"/>
      </c:catAx>
      <c:valAx>
        <c:axId val="33571968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3357017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02060"/>
                </a:solidFill>
                <a:latin typeface="Corbel" panose="020B0503020204020204" pitchFamily="34" charset="0"/>
                <a:ea typeface="+mn-ea"/>
                <a:cs typeface="Times New Roman" panose="02020603050405020304" pitchFamily="18" charset="0"/>
              </a:defRPr>
            </a:pPr>
            <a:r>
              <a:rPr lang="ru-RU" sz="1600" baseline="0" dirty="0" smtClean="0">
                <a:solidFill>
                  <a:srgbClr val="002060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Количество детей в многодетных семьях</a:t>
            </a:r>
            <a:endParaRPr lang="ru-RU" sz="1600" baseline="0" dirty="0">
              <a:solidFill>
                <a:srgbClr val="002060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3.4226513861738111E-2"/>
          <c:y val="0.30009235084990554"/>
          <c:w val="0.93154697227652372"/>
          <c:h val="0.5699384096211531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численность детского населения в автономном округе, детей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rgbClr val="0070C0"/>
                    </a:solidFill>
                    <a:latin typeface="Corbel" panose="020B0503020204020204" pitchFamily="34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2017 год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25744</c:v>
                </c:pt>
                <c:pt idx="1">
                  <c:v>82587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35446144"/>
        <c:axId val="44015616"/>
      </c:barChart>
      <c:catAx>
        <c:axId val="354461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rgbClr val="002060"/>
                </a:solidFill>
                <a:latin typeface="Corbel" panose="020B0503020204020204" pitchFamily="34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44015616"/>
        <c:crosses val="autoZero"/>
        <c:auto val="1"/>
        <c:lblAlgn val="ctr"/>
        <c:lblOffset val="100"/>
        <c:noMultiLvlLbl val="0"/>
      </c:catAx>
      <c:valAx>
        <c:axId val="44015616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354461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 dirty="0" smtClean="0">
                <a:solidFill>
                  <a:srgbClr val="002060"/>
                </a:solidFill>
                <a:latin typeface="Corbel" panose="020B0503020204020204" pitchFamily="34" charset="0"/>
              </a:rPr>
              <a:t>Количество семей, находящихся в социально опасном положении </a:t>
            </a:r>
            <a:endParaRPr lang="ru-RU" sz="1600" dirty="0">
              <a:solidFill>
                <a:srgbClr val="002060"/>
              </a:solidFill>
              <a:latin typeface="Corbel" panose="020B0503020204020204" pitchFamily="34" charset="0"/>
            </a:endParaRPr>
          </a:p>
        </c:rich>
      </c:tx>
      <c:layout>
        <c:manualLayout>
          <c:xMode val="edge"/>
          <c:yMode val="edge"/>
          <c:x val="0.12843744616100297"/>
          <c:y val="1.228765100749063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3.5805722302915385E-2"/>
          <c:y val="0.19920911565381624"/>
          <c:w val="0.9283885553941692"/>
          <c:h val="0.679323825130541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численность постоянного населения автономного округа , чел.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rgbClr val="0070C0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2017 год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1587</c:v>
                </c:pt>
                <c:pt idx="1">
                  <c:v>1032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69164416"/>
        <c:axId val="69166208"/>
      </c:barChart>
      <c:catAx>
        <c:axId val="691644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rgbClr val="002060"/>
                </a:solidFill>
                <a:latin typeface="Corbel" panose="020B0503020204020204" pitchFamily="34" charset="0"/>
                <a:ea typeface="+mn-ea"/>
                <a:cs typeface="+mn-cs"/>
              </a:defRPr>
            </a:pPr>
            <a:endParaRPr lang="ru-RU"/>
          </a:p>
        </c:txPr>
        <c:crossAx val="69166208"/>
        <c:crosses val="autoZero"/>
        <c:auto val="1"/>
        <c:lblAlgn val="ctr"/>
        <c:lblOffset val="100"/>
        <c:noMultiLvlLbl val="0"/>
      </c:catAx>
      <c:valAx>
        <c:axId val="69166208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6916441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02060"/>
                </a:solidFill>
                <a:latin typeface="Corbel" panose="020B0503020204020204" pitchFamily="34" charset="0"/>
                <a:ea typeface="+mn-ea"/>
                <a:cs typeface="Times New Roman" panose="02020603050405020304" pitchFamily="18" charset="0"/>
              </a:defRPr>
            </a:pPr>
            <a:r>
              <a:rPr lang="ru-RU" sz="1600" baseline="0" dirty="0" smtClean="0">
                <a:solidFill>
                  <a:srgbClr val="002060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Количество детей, проживающих в семьях, находящихся в социально опасном положении</a:t>
            </a:r>
            <a:endParaRPr lang="ru-RU" sz="1600" baseline="0" dirty="0">
              <a:solidFill>
                <a:srgbClr val="002060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3.4226513861738111E-2"/>
          <c:y val="0.3485939062326408"/>
          <c:w val="0.93154697227652372"/>
          <c:h val="0.521436854238418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численность детского населения в автономном округе, детей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rgbClr val="0070C0"/>
                    </a:solidFill>
                    <a:latin typeface="Corbel" panose="020B0503020204020204" pitchFamily="34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2017 год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2742</c:v>
                </c:pt>
                <c:pt idx="1">
                  <c:v>1938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72312320"/>
        <c:axId val="72313856"/>
      </c:barChart>
      <c:catAx>
        <c:axId val="723123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rgbClr val="002060"/>
                </a:solidFill>
                <a:latin typeface="Corbel" panose="020B0503020204020204" pitchFamily="34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72313856"/>
        <c:crosses val="autoZero"/>
        <c:auto val="1"/>
        <c:lblAlgn val="ctr"/>
        <c:lblOffset val="100"/>
        <c:noMultiLvlLbl val="0"/>
      </c:catAx>
      <c:valAx>
        <c:axId val="72313856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723123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 dirty="0" smtClean="0">
                <a:solidFill>
                  <a:srgbClr val="002060"/>
                </a:solidFill>
                <a:latin typeface="Corbel" panose="020B0503020204020204" pitchFamily="34" charset="0"/>
              </a:rPr>
              <a:t>Численность родителей, </a:t>
            </a:r>
            <a:r>
              <a:rPr lang="ru-RU" sz="1600" dirty="0" err="1" smtClean="0">
                <a:solidFill>
                  <a:srgbClr val="002060"/>
                </a:solidFill>
                <a:latin typeface="Corbel" panose="020B0503020204020204" pitchFamily="34" charset="0"/>
              </a:rPr>
              <a:t>лишенных</a:t>
            </a:r>
            <a:r>
              <a:rPr lang="ru-RU" sz="1600" dirty="0" smtClean="0">
                <a:solidFill>
                  <a:srgbClr val="002060"/>
                </a:solidFill>
                <a:latin typeface="Corbel" panose="020B0503020204020204" pitchFamily="34" charset="0"/>
              </a:rPr>
              <a:t> родительских прав </a:t>
            </a:r>
            <a:endParaRPr lang="ru-RU" sz="1600" dirty="0">
              <a:solidFill>
                <a:srgbClr val="002060"/>
              </a:solidFill>
              <a:latin typeface="Corbel" panose="020B0503020204020204" pitchFamily="34" charset="0"/>
            </a:endParaRPr>
          </a:p>
        </c:rich>
      </c:tx>
      <c:layout>
        <c:manualLayout>
          <c:xMode val="edge"/>
          <c:yMode val="edge"/>
          <c:x val="0.12843744616100297"/>
          <c:y val="1.228765100749063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3.5805722302915385E-2"/>
          <c:y val="0.22566450949894457"/>
          <c:w val="0.9283885553941692"/>
          <c:h val="0.652868431285412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численность постоянного населения автономного округа , чел.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rgbClr val="0070C0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2017 год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511</c:v>
                </c:pt>
                <c:pt idx="1">
                  <c:v>351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45245952"/>
        <c:axId val="45247488"/>
      </c:barChart>
      <c:catAx>
        <c:axId val="452459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rgbClr val="002060"/>
                </a:solidFill>
                <a:latin typeface="Corbel" panose="020B0503020204020204" pitchFamily="34" charset="0"/>
                <a:ea typeface="+mn-ea"/>
                <a:cs typeface="+mn-cs"/>
              </a:defRPr>
            </a:pPr>
            <a:endParaRPr lang="ru-RU"/>
          </a:p>
        </c:txPr>
        <c:crossAx val="45247488"/>
        <c:crosses val="autoZero"/>
        <c:auto val="1"/>
        <c:lblAlgn val="ctr"/>
        <c:lblOffset val="100"/>
        <c:noMultiLvlLbl val="0"/>
      </c:catAx>
      <c:valAx>
        <c:axId val="45247488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4524595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02060"/>
                </a:solidFill>
                <a:latin typeface="Corbel" panose="020B0503020204020204" pitchFamily="34" charset="0"/>
                <a:ea typeface="+mn-ea"/>
                <a:cs typeface="Times New Roman" panose="02020603050405020304" pitchFamily="18" charset="0"/>
              </a:defRPr>
            </a:pPr>
            <a:r>
              <a:rPr lang="ru-RU" sz="1600" b="1" i="0" u="none" strike="noStrike" baseline="0" dirty="0" smtClean="0">
                <a:effectLst/>
              </a:rPr>
              <a:t>Численность родителей, ограниченных в родительских правах </a:t>
            </a:r>
            <a:endParaRPr lang="ru-RU" sz="1600" baseline="0" dirty="0">
              <a:solidFill>
                <a:srgbClr val="002060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3.4226513861738111E-2"/>
          <c:y val="0.30009235084990554"/>
          <c:w val="0.93154697227652372"/>
          <c:h val="0.5699384096211531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численность детского населения в автономном округе, детей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rgbClr val="0070C0"/>
                    </a:solidFill>
                    <a:latin typeface="Corbel" panose="020B0503020204020204" pitchFamily="34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2017 год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111</c:v>
                </c:pt>
                <c:pt idx="1">
                  <c:v>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45264256"/>
        <c:axId val="90190976"/>
      </c:barChart>
      <c:catAx>
        <c:axId val="452642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rgbClr val="002060"/>
                </a:solidFill>
                <a:latin typeface="Corbel" panose="020B0503020204020204" pitchFamily="34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90190976"/>
        <c:crosses val="autoZero"/>
        <c:auto val="1"/>
        <c:lblAlgn val="ctr"/>
        <c:lblOffset val="100"/>
        <c:noMultiLvlLbl val="0"/>
      </c:catAx>
      <c:valAx>
        <c:axId val="90190976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452642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 dirty="0" smtClean="0">
                <a:solidFill>
                  <a:srgbClr val="002060"/>
                </a:solidFill>
                <a:latin typeface="Corbel" panose="020B0503020204020204" pitchFamily="34" charset="0"/>
              </a:rPr>
              <a:t>Количество выявленных детей-сирот и детей, оставшихся без попечения родителей </a:t>
            </a:r>
            <a:endParaRPr lang="ru-RU" sz="1600" dirty="0">
              <a:solidFill>
                <a:srgbClr val="002060"/>
              </a:solidFill>
              <a:latin typeface="Corbel" panose="020B0503020204020204" pitchFamily="34" charset="0"/>
            </a:endParaRPr>
          </a:p>
        </c:rich>
      </c:tx>
      <c:layout>
        <c:manualLayout>
          <c:xMode val="edge"/>
          <c:yMode val="edge"/>
          <c:x val="0.12843744616100297"/>
          <c:y val="1.228765100749063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3.5805722302915385E-2"/>
          <c:y val="0.34912301410954338"/>
          <c:w val="0.9283885553941692"/>
          <c:h val="0.529409926674813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численность постоянного населения автономного округа , чел.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rgbClr val="0070C0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2017 год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533</c:v>
                </c:pt>
                <c:pt idx="1">
                  <c:v>448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90226048"/>
        <c:axId val="90227840"/>
      </c:barChart>
      <c:catAx>
        <c:axId val="902260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rgbClr val="002060"/>
                </a:solidFill>
                <a:latin typeface="Corbel" panose="020B0503020204020204" pitchFamily="34" charset="0"/>
                <a:ea typeface="+mn-ea"/>
                <a:cs typeface="+mn-cs"/>
              </a:defRPr>
            </a:pPr>
            <a:endParaRPr lang="ru-RU"/>
          </a:p>
        </c:txPr>
        <c:crossAx val="90227840"/>
        <c:crosses val="autoZero"/>
        <c:auto val="1"/>
        <c:lblAlgn val="ctr"/>
        <c:lblOffset val="100"/>
        <c:noMultiLvlLbl val="0"/>
      </c:catAx>
      <c:valAx>
        <c:axId val="90227840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9022604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02060"/>
                </a:solidFill>
                <a:latin typeface="Corbel" panose="020B0503020204020204" pitchFamily="34" charset="0"/>
                <a:ea typeface="+mn-ea"/>
                <a:cs typeface="Times New Roman" panose="02020603050405020304" pitchFamily="18" charset="0"/>
              </a:defRPr>
            </a:pPr>
            <a:r>
              <a:rPr lang="ru-RU" sz="1600" b="1" i="0" u="none" strike="noStrike" baseline="0" dirty="0" smtClean="0">
                <a:effectLst/>
              </a:rPr>
              <a:t>Число воспитанников организаций для детей-сирот и детей, оставшихся без попечения родителей</a:t>
            </a:r>
            <a:endParaRPr lang="ru-RU" sz="1600" baseline="0" dirty="0">
              <a:solidFill>
                <a:srgbClr val="002060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3.4226513861738111E-2"/>
          <c:y val="0.37504930007776915"/>
          <c:w val="0.93154697227652372"/>
          <c:h val="0.494981460393289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численность детского населения в автономном округе, детей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rgbClr val="0070C0"/>
                    </a:solidFill>
                    <a:latin typeface="Corbel" panose="020B0503020204020204" pitchFamily="34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2017 год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320</c:v>
                </c:pt>
                <c:pt idx="1">
                  <c:v>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45217280"/>
        <c:axId val="45218816"/>
      </c:barChart>
      <c:catAx>
        <c:axId val="452172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rgbClr val="002060"/>
                </a:solidFill>
                <a:latin typeface="Corbel" panose="020B0503020204020204" pitchFamily="34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45218816"/>
        <c:crosses val="autoZero"/>
        <c:auto val="1"/>
        <c:lblAlgn val="ctr"/>
        <c:lblOffset val="100"/>
        <c:noMultiLvlLbl val="0"/>
      </c:catAx>
      <c:valAx>
        <c:axId val="45218816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452172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 dirty="0" smtClean="0">
                <a:solidFill>
                  <a:srgbClr val="002060"/>
                </a:solidFill>
                <a:latin typeface="Corbel" panose="020B0503020204020204" pitchFamily="34" charset="0"/>
              </a:rPr>
              <a:t>Доля</a:t>
            </a:r>
            <a:r>
              <a:rPr lang="ru-RU" sz="1600" baseline="0" dirty="0" smtClean="0">
                <a:solidFill>
                  <a:srgbClr val="002060"/>
                </a:solidFill>
                <a:latin typeface="Corbel" panose="020B0503020204020204" pitchFamily="34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Corbel" panose="020B0503020204020204" pitchFamily="34" charset="0"/>
              </a:rPr>
              <a:t> детей-сирот и детей, оставшихся без попечения родителей, воспитывающихся в семьях граждан в РФ</a:t>
            </a:r>
          </a:p>
        </c:rich>
      </c:tx>
      <c:layout>
        <c:manualLayout>
          <c:xMode val="edge"/>
          <c:yMode val="edge"/>
          <c:x val="0.12843744616100297"/>
          <c:y val="1.228765100749063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3.5805722302915385E-2"/>
          <c:y val="0.34912301410954338"/>
          <c:w val="0.9283885553941692"/>
          <c:h val="0.529409926674813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численность постоянного населения автономного округа , чел.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rgbClr val="0070C0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2017 год</c:v>
                </c:pt>
              </c:strCache>
            </c:strRef>
          </c:cat>
          <c:val>
            <c:numRef>
              <c:f>Лист1!$B$2:$B$3</c:f>
              <c:numCache>
                <c:formatCode>#,##0.0</c:formatCode>
                <c:ptCount val="2"/>
                <c:pt idx="0">
                  <c:v>82.4</c:v>
                </c:pt>
                <c:pt idx="1">
                  <c:v>95.7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90158592"/>
        <c:axId val="90160128"/>
      </c:barChart>
      <c:catAx>
        <c:axId val="901585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rgbClr val="002060"/>
                </a:solidFill>
                <a:latin typeface="Corbel" panose="020B0503020204020204" pitchFamily="34" charset="0"/>
                <a:ea typeface="+mn-ea"/>
                <a:cs typeface="+mn-cs"/>
              </a:defRPr>
            </a:pPr>
            <a:endParaRPr lang="ru-RU"/>
          </a:p>
        </c:txPr>
        <c:crossAx val="90160128"/>
        <c:crosses val="autoZero"/>
        <c:auto val="1"/>
        <c:lblAlgn val="ctr"/>
        <c:lblOffset val="100"/>
        <c:noMultiLvlLbl val="0"/>
      </c:catAx>
      <c:valAx>
        <c:axId val="90160128"/>
        <c:scaling>
          <c:orientation val="minMax"/>
        </c:scaling>
        <c:delete val="1"/>
        <c:axPos val="l"/>
        <c:numFmt formatCode="#,##0.0" sourceLinked="1"/>
        <c:majorTickMark val="out"/>
        <c:minorTickMark val="none"/>
        <c:tickLblPos val="nextTo"/>
        <c:crossAx val="9015859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02060"/>
                </a:solidFill>
                <a:latin typeface="Corbel" panose="020B0503020204020204" pitchFamily="34" charset="0"/>
                <a:ea typeface="+mn-ea"/>
                <a:cs typeface="Times New Roman" panose="02020603050405020304" pitchFamily="18" charset="0"/>
              </a:defRPr>
            </a:pPr>
            <a:r>
              <a:rPr lang="ru-RU" sz="1600" b="1" i="0" u="none" strike="noStrike" baseline="0" dirty="0" smtClean="0">
                <a:effectLst/>
              </a:rPr>
              <a:t>Доля детей-сирот и детей, оставшихся без попечения родителей, воспитывающихся в семьях граждан в ХМАО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3.4226513861738111E-2"/>
          <c:y val="0.37504930007776915"/>
          <c:w val="0.93154697227652372"/>
          <c:h val="0.494981460393289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численность детского населения в автономном округе, детей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rgbClr val="0070C0"/>
                    </a:solidFill>
                    <a:latin typeface="Corbel" panose="020B0503020204020204" pitchFamily="34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2017 год</c:v>
                </c:pt>
              </c:strCache>
            </c:strRef>
          </c:cat>
          <c:val>
            <c:numRef>
              <c:f>Лист1!$B$2:$B$3</c:f>
              <c:numCache>
                <c:formatCode>#,##0.0</c:formatCode>
                <c:ptCount val="2"/>
                <c:pt idx="0">
                  <c:v>90.7</c:v>
                </c:pt>
                <c:pt idx="1">
                  <c:v>99.4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00375936"/>
        <c:axId val="100385920"/>
      </c:barChart>
      <c:catAx>
        <c:axId val="1003759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rgbClr val="002060"/>
                </a:solidFill>
                <a:latin typeface="Corbel" panose="020B0503020204020204" pitchFamily="34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00385920"/>
        <c:crosses val="autoZero"/>
        <c:auto val="1"/>
        <c:lblAlgn val="ctr"/>
        <c:lblOffset val="100"/>
        <c:noMultiLvlLbl val="0"/>
      </c:catAx>
      <c:valAx>
        <c:axId val="100385920"/>
        <c:scaling>
          <c:orientation val="minMax"/>
        </c:scaling>
        <c:delete val="1"/>
        <c:axPos val="l"/>
        <c:numFmt formatCode="#,##0.0" sourceLinked="1"/>
        <c:majorTickMark val="out"/>
        <c:minorTickMark val="none"/>
        <c:tickLblPos val="nextTo"/>
        <c:crossAx val="1003759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 dirty="0" smtClean="0">
                <a:solidFill>
                  <a:srgbClr val="002060"/>
                </a:solidFill>
                <a:latin typeface="Corbel" panose="020B0503020204020204" pitchFamily="34" charset="0"/>
              </a:rPr>
              <a:t>Число детей-сирот, обеспеченных жилыми помещениями </a:t>
            </a:r>
            <a:endParaRPr lang="ru-RU" sz="1600" dirty="0">
              <a:solidFill>
                <a:srgbClr val="002060"/>
              </a:solidFill>
              <a:latin typeface="Corbel" panose="020B0503020204020204" pitchFamily="34" charset="0"/>
            </a:endParaRPr>
          </a:p>
        </c:rich>
      </c:tx>
      <c:layout>
        <c:manualLayout>
          <c:xMode val="edge"/>
          <c:yMode val="edge"/>
          <c:x val="0.22283436252358318"/>
          <c:y val="2.1105988223530717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3.5805722302915385E-2"/>
          <c:y val="0.30062145872680818"/>
          <c:w val="0.9283885553941692"/>
          <c:h val="0.5779114820575491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численность постоянного населения автономного округа , чел.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rgbClr val="0070C0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2017 год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366</c:v>
                </c:pt>
                <c:pt idx="1">
                  <c:v>401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00424704"/>
        <c:axId val="100426496"/>
      </c:barChart>
      <c:catAx>
        <c:axId val="1004247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rgbClr val="002060"/>
                </a:solidFill>
                <a:latin typeface="Corbel" panose="020B0503020204020204" pitchFamily="34" charset="0"/>
                <a:ea typeface="+mn-ea"/>
                <a:cs typeface="+mn-cs"/>
              </a:defRPr>
            </a:pPr>
            <a:endParaRPr lang="ru-RU"/>
          </a:p>
        </c:txPr>
        <c:crossAx val="100426496"/>
        <c:crosses val="autoZero"/>
        <c:auto val="1"/>
        <c:lblAlgn val="ctr"/>
        <c:lblOffset val="100"/>
        <c:noMultiLvlLbl val="0"/>
      </c:catAx>
      <c:valAx>
        <c:axId val="100426496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10042470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02060"/>
                </a:solidFill>
                <a:latin typeface="Corbel" panose="020B0503020204020204" pitchFamily="34" charset="0"/>
                <a:ea typeface="+mn-ea"/>
                <a:cs typeface="Times New Roman" panose="02020603050405020304" pitchFamily="18" charset="0"/>
              </a:defRPr>
            </a:pPr>
            <a:r>
              <a:rPr lang="ru-RU" sz="1600" baseline="0" dirty="0" smtClean="0">
                <a:solidFill>
                  <a:srgbClr val="002060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Численность </a:t>
            </a:r>
            <a:r>
              <a:rPr lang="ru-RU" sz="1600" baseline="0" dirty="0">
                <a:solidFill>
                  <a:srgbClr val="002060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детского населения в автономном </a:t>
            </a:r>
            <a:r>
              <a:rPr lang="ru-RU" sz="1600" baseline="0" dirty="0" smtClean="0">
                <a:solidFill>
                  <a:srgbClr val="002060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округе</a:t>
            </a:r>
            <a:endParaRPr lang="ru-RU" sz="1600" baseline="0" dirty="0">
              <a:solidFill>
                <a:srgbClr val="002060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3.4226513861738111E-2"/>
          <c:y val="0.2736369570047773"/>
          <c:w val="0.93154697227652372"/>
          <c:h val="0.596393803466281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численность детского населения в автономном округе, детей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4</a:t>
                    </a:r>
                    <a:r>
                      <a:rPr lang="ru-RU" smtClean="0"/>
                      <a:t>20</a:t>
                    </a:r>
                    <a:r>
                      <a:rPr lang="en-US" smtClean="0"/>
                      <a:t> </a:t>
                    </a:r>
                    <a:r>
                      <a:rPr lang="ru-RU" smtClean="0"/>
                      <a:t>910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rgbClr val="0070C0"/>
                    </a:solidFill>
                    <a:latin typeface="Corbel" panose="020B0503020204020204" pitchFamily="34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2017 год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374221</c:v>
                </c:pt>
                <c:pt idx="1">
                  <c:v>414746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73425664"/>
        <c:axId val="73427200"/>
      </c:barChart>
      <c:catAx>
        <c:axId val="734256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rgbClr val="002060"/>
                </a:solidFill>
                <a:latin typeface="Corbel" panose="020B0503020204020204" pitchFamily="34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73427200"/>
        <c:crosses val="autoZero"/>
        <c:auto val="1"/>
        <c:lblAlgn val="ctr"/>
        <c:lblOffset val="100"/>
        <c:noMultiLvlLbl val="0"/>
      </c:catAx>
      <c:valAx>
        <c:axId val="73427200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734256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02060"/>
                </a:solidFill>
                <a:latin typeface="Corbel" panose="020B0503020204020204" pitchFamily="34" charset="0"/>
                <a:ea typeface="+mn-ea"/>
                <a:cs typeface="Times New Roman" panose="02020603050405020304" pitchFamily="18" charset="0"/>
              </a:defRPr>
            </a:pPr>
            <a:r>
              <a:rPr lang="ru-RU" sz="1600" b="1" i="0" u="none" strike="noStrike" baseline="0" dirty="0" smtClean="0">
                <a:effectLst/>
              </a:rPr>
              <a:t>Количество детей-сирот, право на обеспечение жилыми помещениями у которых возникло и не реализовано</a:t>
            </a:r>
            <a:endParaRPr lang="ru-RU" sz="1600" baseline="0" dirty="0">
              <a:solidFill>
                <a:srgbClr val="002060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3.4226513861738111E-2"/>
          <c:y val="0.37504930007776915"/>
          <c:w val="0.93154697227652372"/>
          <c:h val="0.494981460393289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численность детского населения в автономном округе, детей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rgbClr val="0070C0"/>
                    </a:solidFill>
                    <a:latin typeface="Corbel" panose="020B0503020204020204" pitchFamily="34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2017 год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447</c:v>
                </c:pt>
                <c:pt idx="1">
                  <c:v>257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02388864"/>
        <c:axId val="102390400"/>
      </c:barChart>
      <c:catAx>
        <c:axId val="1023888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rgbClr val="002060"/>
                </a:solidFill>
                <a:latin typeface="Corbel" panose="020B0503020204020204" pitchFamily="34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02390400"/>
        <c:crosses val="autoZero"/>
        <c:auto val="1"/>
        <c:lblAlgn val="ctr"/>
        <c:lblOffset val="100"/>
        <c:noMultiLvlLbl val="0"/>
      </c:catAx>
      <c:valAx>
        <c:axId val="102390400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102388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 dirty="0" smtClean="0">
                <a:solidFill>
                  <a:srgbClr val="002060"/>
                </a:solidFill>
                <a:latin typeface="Corbel" panose="020B0503020204020204" pitchFamily="34" charset="0"/>
              </a:rPr>
              <a:t>Количество детей школьного возраста, охваченных всеми формами организованного отдыха (включая </a:t>
            </a:r>
            <a:r>
              <a:rPr lang="ru-RU" sz="1600" dirty="0" err="1" smtClean="0">
                <a:solidFill>
                  <a:srgbClr val="002060"/>
                </a:solidFill>
                <a:latin typeface="Corbel" panose="020B0503020204020204" pitchFamily="34" charset="0"/>
              </a:rPr>
              <a:t>малозатратные</a:t>
            </a:r>
            <a:r>
              <a:rPr lang="ru-RU" sz="1600" dirty="0" smtClean="0">
                <a:solidFill>
                  <a:srgbClr val="002060"/>
                </a:solidFill>
                <a:latin typeface="Corbel" panose="020B0503020204020204" pitchFamily="34" charset="0"/>
              </a:rPr>
              <a:t> формы отдыха) </a:t>
            </a:r>
            <a:endParaRPr lang="ru-RU" sz="1600" dirty="0">
              <a:solidFill>
                <a:srgbClr val="002060"/>
              </a:solidFill>
              <a:latin typeface="Corbel" panose="020B0503020204020204" pitchFamily="34" charset="0"/>
            </a:endParaRPr>
          </a:p>
        </c:rich>
      </c:tx>
      <c:layout>
        <c:manualLayout>
          <c:xMode val="edge"/>
          <c:yMode val="edge"/>
          <c:x val="0.11502915077899871"/>
          <c:y val="2.1105988223530721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3.5805722302915385E-2"/>
          <c:y val="0.40203380179980003"/>
          <c:w val="0.9283885553941692"/>
          <c:h val="0.4764991389845572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численность постоянного населения автономного округа , чел.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rgbClr val="0070C0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2017 год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189560</c:v>
                </c:pt>
                <c:pt idx="1">
                  <c:v>228693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00807808"/>
        <c:axId val="100809344"/>
      </c:barChart>
      <c:catAx>
        <c:axId val="1008078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rgbClr val="002060"/>
                </a:solidFill>
                <a:latin typeface="Corbel" panose="020B0503020204020204" pitchFamily="34" charset="0"/>
                <a:ea typeface="+mn-ea"/>
                <a:cs typeface="+mn-cs"/>
              </a:defRPr>
            </a:pPr>
            <a:endParaRPr lang="ru-RU"/>
          </a:p>
        </c:txPr>
        <c:crossAx val="100809344"/>
        <c:crosses val="autoZero"/>
        <c:auto val="1"/>
        <c:lblAlgn val="ctr"/>
        <c:lblOffset val="100"/>
        <c:noMultiLvlLbl val="0"/>
      </c:catAx>
      <c:valAx>
        <c:axId val="100809344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10080780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02060"/>
                </a:solidFill>
                <a:latin typeface="Corbel" panose="020B0503020204020204" pitchFamily="34" charset="0"/>
                <a:ea typeface="+mn-ea"/>
                <a:cs typeface="Times New Roman" panose="02020603050405020304" pitchFamily="18" charset="0"/>
              </a:defRPr>
            </a:pPr>
            <a:r>
              <a:rPr lang="ru-RU" sz="1600" b="1" i="0" u="none" strike="noStrike" baseline="0" dirty="0" smtClean="0">
                <a:effectLst/>
              </a:rPr>
              <a:t>Количество детей школьного возраста, охваченных отдыхом и оздоровлением в оздоровительных организациях </a:t>
            </a:r>
            <a:endParaRPr lang="ru-RU" sz="1600" baseline="0" dirty="0">
              <a:solidFill>
                <a:srgbClr val="002060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3.4226513861738111E-2"/>
          <c:y val="0.47646164315076112"/>
          <c:w val="0.93154697227652372"/>
          <c:h val="0.3935691173202977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численность детского населения в автономном округе, детей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rgbClr val="0070C0"/>
                    </a:solidFill>
                    <a:latin typeface="Corbel" panose="020B0503020204020204" pitchFamily="34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2017 год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101041</c:v>
                </c:pt>
                <c:pt idx="1">
                  <c:v>139827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00740096"/>
        <c:axId val="100745984"/>
      </c:barChart>
      <c:catAx>
        <c:axId val="1007400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rgbClr val="002060"/>
                </a:solidFill>
                <a:latin typeface="Corbel" panose="020B0503020204020204" pitchFamily="34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00745984"/>
        <c:crosses val="autoZero"/>
        <c:auto val="1"/>
        <c:lblAlgn val="ctr"/>
        <c:lblOffset val="100"/>
        <c:noMultiLvlLbl val="0"/>
      </c:catAx>
      <c:valAx>
        <c:axId val="100745984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1007400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pPr>
            <a:r>
              <a:rPr lang="ru-RU"/>
              <a:t>Число организаций отдыха детей и их оздоровления, действующих в автономном округе </a:t>
            </a:r>
          </a:p>
        </c:rich>
      </c:tx>
      <c:layout>
        <c:manualLayout>
          <c:xMode val="edge"/>
          <c:yMode val="edge"/>
          <c:x val="0.11502915077899871"/>
          <c:y val="2.1105988223530721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3.5805722302915385E-2"/>
          <c:y val="0.22566450949894459"/>
          <c:w val="0.9283885553941692"/>
          <c:h val="0.6528684312854127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лагеря с дневным пребываением детей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2017 год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495</c:v>
                </c:pt>
                <c:pt idx="1">
                  <c:v>515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Палаточные лагеря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.10922917883765211"/>
                  <c:y val="-8.027787522795513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2017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21</c:v>
                </c:pt>
                <c:pt idx="1">
                  <c:v>60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Лагеря труда и отдыха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4.8908587539247816E-3"/>
                  <c:y val="-2.2441458781735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2017 год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4</c:v>
                </c:pt>
                <c:pt idx="1">
                  <c:v>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2761984"/>
        <c:axId val="102763520"/>
      </c:barChart>
      <c:catAx>
        <c:axId val="10276198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pPr>
            <a:endParaRPr lang="ru-RU"/>
          </a:p>
        </c:txPr>
        <c:crossAx val="102763520"/>
        <c:crosses val="autoZero"/>
        <c:auto val="1"/>
        <c:lblAlgn val="ctr"/>
        <c:lblOffset val="100"/>
        <c:noMultiLvlLbl val="0"/>
      </c:catAx>
      <c:valAx>
        <c:axId val="102763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pPr>
            <a:endParaRPr lang="ru-RU"/>
          </a:p>
        </c:txPr>
        <c:crossAx val="1027619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orbel" panose="020B0503020204020204" pitchFamily="34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Corbel" panose="020B0503020204020204" pitchFamily="34" charset="0"/>
        </a:defRPr>
      </a:pPr>
      <a:endParaRPr lang="ru-RU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 dirty="0" smtClean="0">
                <a:solidFill>
                  <a:srgbClr val="002060"/>
                </a:solidFill>
                <a:latin typeface="Corbel" panose="020B0503020204020204" pitchFamily="34" charset="0"/>
              </a:rPr>
              <a:t>Количество палаточный лагерей </a:t>
            </a:r>
            <a:endParaRPr lang="ru-RU" sz="1600" dirty="0">
              <a:solidFill>
                <a:srgbClr val="002060"/>
              </a:solidFill>
              <a:latin typeface="Corbel" panose="020B0503020204020204" pitchFamily="34" charset="0"/>
            </a:endParaRPr>
          </a:p>
        </c:rich>
      </c:tx>
      <c:layout>
        <c:manualLayout>
          <c:xMode val="edge"/>
          <c:yMode val="edge"/>
          <c:x val="0.11502915077899871"/>
          <c:y val="2.1105988223530721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3.5805722302915385E-2"/>
          <c:y val="0.17716295411620933"/>
          <c:w val="0.9283885553941692"/>
          <c:h val="0.701369986668147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численность постоянного населения автономного округа , чел.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rgbClr val="0070C0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2017 год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21</c:v>
                </c:pt>
                <c:pt idx="1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09778432"/>
        <c:axId val="109779968"/>
      </c:barChart>
      <c:catAx>
        <c:axId val="1097784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rgbClr val="002060"/>
                </a:solidFill>
                <a:latin typeface="Corbel" panose="020B0503020204020204" pitchFamily="34" charset="0"/>
                <a:ea typeface="+mn-ea"/>
                <a:cs typeface="+mn-cs"/>
              </a:defRPr>
            </a:pPr>
            <a:endParaRPr lang="ru-RU"/>
          </a:p>
        </c:txPr>
        <c:crossAx val="109779968"/>
        <c:crosses val="autoZero"/>
        <c:auto val="1"/>
        <c:lblAlgn val="ctr"/>
        <c:lblOffset val="100"/>
        <c:noMultiLvlLbl val="0"/>
      </c:catAx>
      <c:valAx>
        <c:axId val="109779968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10977843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02060"/>
                </a:solidFill>
                <a:latin typeface="Corbel" panose="020B0503020204020204" pitchFamily="34" charset="0"/>
                <a:ea typeface="+mn-ea"/>
                <a:cs typeface="Times New Roman" panose="02020603050405020304" pitchFamily="18" charset="0"/>
              </a:defRPr>
            </a:pPr>
            <a:r>
              <a:rPr lang="ru-RU" sz="1600" b="1" i="0" u="none" strike="noStrike" baseline="0" dirty="0" smtClean="0">
                <a:effectLst/>
              </a:rPr>
              <a:t>Количество лагерей труда и отдыха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3.4226513861738111E-2"/>
          <c:y val="0.25159079546717034"/>
          <c:w val="0.93154697227652372"/>
          <c:h val="0.6184399650038885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численность детского населения в автономном округе, детей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rgbClr val="0070C0"/>
                    </a:solidFill>
                    <a:latin typeface="Corbel" panose="020B0503020204020204" pitchFamily="34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2017 год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4</c:v>
                </c:pt>
                <c:pt idx="1">
                  <c:v>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09837696"/>
        <c:axId val="109380736"/>
      </c:barChart>
      <c:catAx>
        <c:axId val="1098376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rgbClr val="002060"/>
                </a:solidFill>
                <a:latin typeface="Corbel" panose="020B0503020204020204" pitchFamily="34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09380736"/>
        <c:crosses val="autoZero"/>
        <c:auto val="1"/>
        <c:lblAlgn val="ctr"/>
        <c:lblOffset val="100"/>
        <c:noMultiLvlLbl val="0"/>
      </c:catAx>
      <c:valAx>
        <c:axId val="109380736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1098376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 dirty="0" smtClean="0">
                <a:solidFill>
                  <a:srgbClr val="002060"/>
                </a:solidFill>
                <a:latin typeface="Corbel" panose="020B0503020204020204" pitchFamily="34" charset="0"/>
              </a:rPr>
              <a:t>Доступность дошкольного образования для детей 3-7 лет</a:t>
            </a:r>
            <a:endParaRPr lang="ru-RU" sz="1600" dirty="0">
              <a:solidFill>
                <a:srgbClr val="002060"/>
              </a:solidFill>
              <a:latin typeface="Corbel" panose="020B0503020204020204" pitchFamily="34" charset="0"/>
            </a:endParaRPr>
          </a:p>
        </c:rich>
      </c:tx>
      <c:layout>
        <c:manualLayout>
          <c:xMode val="edge"/>
          <c:yMode val="edge"/>
          <c:x val="0.11502915077899871"/>
          <c:y val="2.1105988223530721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3.5805722302915385E-2"/>
          <c:y val="0.17716295411620933"/>
          <c:w val="0.9283885553941692"/>
          <c:h val="0.701369986668147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численность постоянного населения автономного округа , чел.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rgbClr val="0070C0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2017 год</c:v>
                </c:pt>
              </c:strCache>
            </c:strRef>
          </c:cat>
          <c:val>
            <c:numRef>
              <c:f>Лист1!$B$2:$B$3</c:f>
              <c:numCache>
                <c:formatCode>#,##0.0</c:formatCode>
                <c:ptCount val="2"/>
                <c:pt idx="0">
                  <c:v>84.9</c:v>
                </c:pt>
                <c:pt idx="1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54875392"/>
        <c:axId val="154876928"/>
      </c:barChart>
      <c:catAx>
        <c:axId val="1548753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rgbClr val="002060"/>
                </a:solidFill>
                <a:latin typeface="Corbel" panose="020B0503020204020204" pitchFamily="34" charset="0"/>
                <a:ea typeface="+mn-ea"/>
                <a:cs typeface="+mn-cs"/>
              </a:defRPr>
            </a:pPr>
            <a:endParaRPr lang="ru-RU"/>
          </a:p>
        </c:txPr>
        <c:crossAx val="154876928"/>
        <c:crosses val="autoZero"/>
        <c:auto val="1"/>
        <c:lblAlgn val="ctr"/>
        <c:lblOffset val="100"/>
        <c:noMultiLvlLbl val="0"/>
      </c:catAx>
      <c:valAx>
        <c:axId val="154876928"/>
        <c:scaling>
          <c:orientation val="minMax"/>
        </c:scaling>
        <c:delete val="1"/>
        <c:axPos val="l"/>
        <c:numFmt formatCode="#,##0.0" sourceLinked="1"/>
        <c:majorTickMark val="out"/>
        <c:minorTickMark val="none"/>
        <c:tickLblPos val="nextTo"/>
        <c:crossAx val="15487539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 algn="ctr" rtl="0">
              <a:defRPr lang="ru-RU" sz="1600" b="1" i="0" u="none" strike="noStrike" kern="1200" baseline="0">
                <a:solidFill>
                  <a:srgbClr val="002060"/>
                </a:solidFill>
                <a:latin typeface="Corbel" panose="020B0503020204020204" pitchFamily="34" charset="0"/>
                <a:ea typeface="+mn-ea"/>
                <a:cs typeface="Times New Roman" panose="02020603050405020304" pitchFamily="18" charset="0"/>
              </a:defRPr>
            </a:pPr>
            <a:r>
              <a:rPr lang="ru-RU" sz="1600" b="1" i="0" u="none" strike="noStrike" kern="1200" baseline="0">
                <a:solidFill>
                  <a:srgbClr val="002060"/>
                </a:solidFill>
                <a:latin typeface="Corbel" panose="020B0503020204020204" pitchFamily="34" charset="0"/>
                <a:ea typeface="+mn-ea"/>
                <a:cs typeface="Times New Roman" panose="02020603050405020304" pitchFamily="18" charset="0"/>
              </a:rPr>
              <a:t>Создано 34235 мест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7.4662065238136427E-2"/>
          <c:y val="0.23058372044151498"/>
          <c:w val="0.55987790175055019"/>
          <c:h val="0.56564741723945966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численность детского населения в автономном округе, детей</c:v>
                </c:pt>
              </c:strCache>
            </c:strRef>
          </c:tx>
          <c:explosion val="25"/>
          <c:dLbls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Строительство (реконструкция)</c:v>
                </c:pt>
                <c:pt idx="1">
                  <c:v>Развитие негос. Сектора</c:v>
                </c:pt>
                <c:pt idx="2">
                  <c:v>Оптимизация помещений</c:v>
                </c:pt>
              </c:strCache>
            </c:strRef>
          </c:cat>
          <c:val>
            <c:numRef>
              <c:f>Лист1!$B$2:$B$4</c:f>
              <c:numCache>
                <c:formatCode>#,##0</c:formatCode>
                <c:ptCount val="3"/>
                <c:pt idx="0">
                  <c:v>17610</c:v>
                </c:pt>
                <c:pt idx="1">
                  <c:v>1514</c:v>
                </c:pt>
                <c:pt idx="2" formatCode="General">
                  <c:v>15111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1600" b="1" i="0" u="none" strike="noStrike" kern="1200" baseline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 dirty="0" smtClean="0">
                <a:solidFill>
                  <a:srgbClr val="002060"/>
                </a:solidFill>
                <a:latin typeface="Corbel" panose="020B0503020204020204" pitchFamily="34" charset="0"/>
              </a:rPr>
              <a:t>Охват детей </a:t>
            </a:r>
            <a:endParaRPr lang="ru-RU" sz="1600" dirty="0">
              <a:solidFill>
                <a:srgbClr val="002060"/>
              </a:solidFill>
              <a:latin typeface="Corbel" panose="020B0503020204020204" pitchFamily="34" charset="0"/>
            </a:endParaRPr>
          </a:p>
        </c:rich>
      </c:tx>
      <c:layout>
        <c:manualLayout>
          <c:xMode val="edge"/>
          <c:yMode val="edge"/>
          <c:x val="0.33311855026039239"/>
          <c:y val="2.1105988223530721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3.5805722302915385E-2"/>
          <c:y val="0.15070756027108098"/>
          <c:w val="0.9283885553941692"/>
          <c:h val="0.5989392571631824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дополнительным образованием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rgbClr val="0070C0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2017 год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148754</c:v>
                </c:pt>
                <c:pt idx="1">
                  <c:v>198947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внешкольной деятельностью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rgbClr val="00B0F0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2017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45274</c:v>
                </c:pt>
                <c:pt idx="1">
                  <c:v>62545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09843200"/>
        <c:axId val="109844736"/>
      </c:barChart>
      <c:catAx>
        <c:axId val="1098432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rgbClr val="002060"/>
                </a:solidFill>
                <a:latin typeface="Corbel" panose="020B0503020204020204" pitchFamily="34" charset="0"/>
                <a:ea typeface="+mn-ea"/>
                <a:cs typeface="+mn-cs"/>
              </a:defRPr>
            </a:pPr>
            <a:endParaRPr lang="ru-RU"/>
          </a:p>
        </c:txPr>
        <c:crossAx val="109844736"/>
        <c:crosses val="autoZero"/>
        <c:auto val="1"/>
        <c:lblAlgn val="ctr"/>
        <c:lblOffset val="100"/>
        <c:noMultiLvlLbl val="0"/>
      </c:catAx>
      <c:valAx>
        <c:axId val="109844736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109843200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Corbel" panose="020B0503020204020204" pitchFamily="34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02060"/>
                </a:solidFill>
                <a:latin typeface="Corbel" panose="020B0503020204020204" pitchFamily="34" charset="0"/>
                <a:ea typeface="+mn-ea"/>
                <a:cs typeface="Times New Roman" panose="02020603050405020304" pitchFamily="18" charset="0"/>
              </a:defRPr>
            </a:pPr>
            <a:r>
              <a:rPr lang="ru-RU" sz="1600" b="1" i="0" u="none" strike="noStrike" baseline="0" dirty="0" smtClean="0">
                <a:effectLst/>
              </a:rPr>
              <a:t>Количество негосударственных организаций, реализующих программы дополнительного образования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3.4226513861738111E-2"/>
          <c:y val="0.37504930007776915"/>
          <c:w val="0.93154697227652372"/>
          <c:h val="0.494981460393289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численность детского населения в автономном округе, детей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rgbClr val="0070C0"/>
                    </a:solidFill>
                    <a:latin typeface="Corbel" panose="020B0503020204020204" pitchFamily="34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2017 год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11</c:v>
                </c:pt>
                <c:pt idx="1">
                  <c:v>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09898752"/>
        <c:axId val="120783616"/>
      </c:barChart>
      <c:catAx>
        <c:axId val="1098987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rgbClr val="002060"/>
                </a:solidFill>
                <a:latin typeface="Corbel" panose="020B0503020204020204" pitchFamily="34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0783616"/>
        <c:crosses val="autoZero"/>
        <c:auto val="1"/>
        <c:lblAlgn val="ctr"/>
        <c:lblOffset val="100"/>
        <c:noMultiLvlLbl val="0"/>
      </c:catAx>
      <c:valAx>
        <c:axId val="120783616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109898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Лист1!$C$114</c:f>
              <c:strCache>
                <c:ptCount val="1"/>
                <c:pt idx="0">
                  <c:v>Коэффициент рождаемости (число родившихся на 1000 населения)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Лист1!$D$111:$I$113</c:f>
              <c:multiLvlStrCache>
                <c:ptCount val="6"/>
                <c:lvl>
                  <c:pt idx="0">
                    <c:v>ХМАО</c:v>
                  </c:pt>
                  <c:pt idx="1">
                    <c:v>УФО</c:v>
                  </c:pt>
                  <c:pt idx="2">
                    <c:v>РФ</c:v>
                  </c:pt>
                  <c:pt idx="3">
                    <c:v>ХМАО</c:v>
                  </c:pt>
                  <c:pt idx="4">
                    <c:v>УФО</c:v>
                  </c:pt>
                  <c:pt idx="5">
                    <c:v>РФ</c:v>
                  </c:pt>
                </c:lvl>
                <c:lvl>
                  <c:pt idx="0">
                    <c:v>2013 год</c:v>
                  </c:pt>
                  <c:pt idx="3">
                    <c:v>2017 год</c:v>
                  </c:pt>
                </c:lvl>
              </c:multiLvlStrCache>
            </c:multiLvlStrRef>
          </c:cat>
          <c:val>
            <c:numRef>
              <c:f>Лист1!$D$114:$I$114</c:f>
              <c:numCache>
                <c:formatCode>General</c:formatCode>
                <c:ptCount val="6"/>
                <c:pt idx="0">
                  <c:v>17.5</c:v>
                </c:pt>
                <c:pt idx="1">
                  <c:v>15</c:v>
                </c:pt>
                <c:pt idx="2">
                  <c:v>13.2</c:v>
                </c:pt>
                <c:pt idx="3">
                  <c:v>14.1</c:v>
                </c:pt>
                <c:pt idx="4">
                  <c:v>12.6</c:v>
                </c:pt>
                <c:pt idx="5">
                  <c:v>11.5</c:v>
                </c:pt>
              </c:numCache>
            </c:numRef>
          </c:val>
        </c:ser>
        <c:ser>
          <c:idx val="1"/>
          <c:order val="1"/>
          <c:tx>
            <c:strRef>
              <c:f>Лист1!$C$115</c:f>
              <c:strCache>
                <c:ptCount val="1"/>
                <c:pt idx="0">
                  <c:v>Коэффициент смертности (число умерших на 1000 населения)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Lbls>
            <c:dLbl>
              <c:idx val="1"/>
              <c:layout>
                <c:manualLayout>
                  <c:x val="1.9222367846221056E-2"/>
                  <c:y val="-2.0110608345902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8.7374399301004806E-3"/>
                  <c:y val="-2.011060834590246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2.0969855832241216E-2"/>
                  <c:y val="-6.033182503770739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Лист1!$D$111:$I$113</c:f>
              <c:multiLvlStrCache>
                <c:ptCount val="6"/>
                <c:lvl>
                  <c:pt idx="0">
                    <c:v>ХМАО</c:v>
                  </c:pt>
                  <c:pt idx="1">
                    <c:v>УФО</c:v>
                  </c:pt>
                  <c:pt idx="2">
                    <c:v>РФ</c:v>
                  </c:pt>
                  <c:pt idx="3">
                    <c:v>ХМАО</c:v>
                  </c:pt>
                  <c:pt idx="4">
                    <c:v>УФО</c:v>
                  </c:pt>
                  <c:pt idx="5">
                    <c:v>РФ</c:v>
                  </c:pt>
                </c:lvl>
                <c:lvl>
                  <c:pt idx="0">
                    <c:v>2013 год</c:v>
                  </c:pt>
                  <c:pt idx="3">
                    <c:v>2017 год</c:v>
                  </c:pt>
                </c:lvl>
              </c:multiLvlStrCache>
            </c:multiLvlStrRef>
          </c:cat>
          <c:val>
            <c:numRef>
              <c:f>Лист1!$D$115:$I$115</c:f>
              <c:numCache>
                <c:formatCode>General</c:formatCode>
                <c:ptCount val="6"/>
                <c:pt idx="0">
                  <c:v>6.3</c:v>
                </c:pt>
                <c:pt idx="1">
                  <c:v>12.3</c:v>
                </c:pt>
                <c:pt idx="2">
                  <c:v>13</c:v>
                </c:pt>
                <c:pt idx="3">
                  <c:v>6.2</c:v>
                </c:pt>
                <c:pt idx="4">
                  <c:v>11.7</c:v>
                </c:pt>
                <c:pt idx="5">
                  <c:v>12.4</c:v>
                </c:pt>
              </c:numCache>
            </c:numRef>
          </c:val>
        </c:ser>
        <c:ser>
          <c:idx val="2"/>
          <c:order val="2"/>
          <c:tx>
            <c:strRef>
              <c:f>Лист1!$C$116</c:f>
              <c:strCache>
                <c:ptCount val="1"/>
                <c:pt idx="0">
                  <c:v>Коэффициент естественного прироста населения на 1000 населения (промилле)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dLbls>
            <c:dLbl>
              <c:idx val="1"/>
              <c:layout>
                <c:manualLayout>
                  <c:x val="1.5727391874180863E-2"/>
                  <c:y val="-4.022121669180492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5727391874180863E-2"/>
                  <c:y val="-6.033182503770739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7474879860200961E-2"/>
                  <c:y val="-6.033182503770739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Лист1!$D$111:$I$113</c:f>
              <c:multiLvlStrCache>
                <c:ptCount val="6"/>
                <c:lvl>
                  <c:pt idx="0">
                    <c:v>ХМАО</c:v>
                  </c:pt>
                  <c:pt idx="1">
                    <c:v>УФО</c:v>
                  </c:pt>
                  <c:pt idx="2">
                    <c:v>РФ</c:v>
                  </c:pt>
                  <c:pt idx="3">
                    <c:v>ХМАО</c:v>
                  </c:pt>
                  <c:pt idx="4">
                    <c:v>УФО</c:v>
                  </c:pt>
                  <c:pt idx="5">
                    <c:v>РФ</c:v>
                  </c:pt>
                </c:lvl>
                <c:lvl>
                  <c:pt idx="0">
                    <c:v>2013 год</c:v>
                  </c:pt>
                  <c:pt idx="3">
                    <c:v>2017 год</c:v>
                  </c:pt>
                </c:lvl>
              </c:multiLvlStrCache>
            </c:multiLvlStrRef>
          </c:cat>
          <c:val>
            <c:numRef>
              <c:f>Лист1!$D$116:$I$116</c:f>
              <c:numCache>
                <c:formatCode>General</c:formatCode>
                <c:ptCount val="6"/>
                <c:pt idx="0">
                  <c:v>11.2</c:v>
                </c:pt>
                <c:pt idx="1">
                  <c:v>2.7</c:v>
                </c:pt>
                <c:pt idx="2">
                  <c:v>0.2</c:v>
                </c:pt>
                <c:pt idx="3">
                  <c:v>7.9</c:v>
                </c:pt>
                <c:pt idx="4">
                  <c:v>0.9</c:v>
                </c:pt>
                <c:pt idx="5">
                  <c:v>-0.9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5598720"/>
        <c:axId val="35600256"/>
        <c:axId val="0"/>
      </c:bar3DChart>
      <c:catAx>
        <c:axId val="3559872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pPr>
            <a:endParaRPr lang="ru-RU"/>
          </a:p>
        </c:txPr>
        <c:crossAx val="35600256"/>
        <c:crosses val="autoZero"/>
        <c:auto val="1"/>
        <c:lblAlgn val="ctr"/>
        <c:lblOffset val="100"/>
        <c:noMultiLvlLbl val="0"/>
      </c:catAx>
      <c:valAx>
        <c:axId val="3560025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55987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orbel" panose="020B0503020204020204" pitchFamily="34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Corbel" panose="020B0503020204020204" pitchFamily="34" charset="0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 dirty="0" smtClean="0">
                <a:solidFill>
                  <a:srgbClr val="002060"/>
                </a:solidFill>
                <a:latin typeface="Corbel" panose="020B0503020204020204" pitchFamily="34" charset="0"/>
              </a:rPr>
              <a:t>Абсолютное число абортов, совершенных женщинами </a:t>
            </a:r>
            <a:endParaRPr lang="ru-RU" sz="1600" dirty="0">
              <a:solidFill>
                <a:srgbClr val="002060"/>
              </a:solidFill>
              <a:latin typeface="Corbel" panose="020B0503020204020204" pitchFamily="34" charset="0"/>
            </a:endParaRPr>
          </a:p>
        </c:rich>
      </c:tx>
      <c:layout>
        <c:manualLayout>
          <c:xMode val="edge"/>
          <c:yMode val="edge"/>
          <c:x val="0.12843744616100297"/>
          <c:y val="1.228765100749063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3.5805722302915385E-2"/>
          <c:y val="0.19920911565381624"/>
          <c:w val="0.9283885553941692"/>
          <c:h val="0.679323825130541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численность постоянного населения автономного округа , чел.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rgbClr val="0070C0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2017 год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14978</c:v>
                </c:pt>
                <c:pt idx="1">
                  <c:v>10217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35234176"/>
        <c:axId val="35235712"/>
      </c:barChart>
      <c:catAx>
        <c:axId val="352341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rgbClr val="002060"/>
                </a:solidFill>
                <a:latin typeface="Corbel" panose="020B0503020204020204" pitchFamily="34" charset="0"/>
                <a:ea typeface="+mn-ea"/>
                <a:cs typeface="+mn-cs"/>
              </a:defRPr>
            </a:pPr>
            <a:endParaRPr lang="ru-RU"/>
          </a:p>
        </c:txPr>
        <c:crossAx val="35235712"/>
        <c:crosses val="autoZero"/>
        <c:auto val="1"/>
        <c:lblAlgn val="ctr"/>
        <c:lblOffset val="100"/>
        <c:noMultiLvlLbl val="0"/>
      </c:catAx>
      <c:valAx>
        <c:axId val="35235712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3523417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02060"/>
                </a:solidFill>
                <a:latin typeface="Corbel" panose="020B0503020204020204" pitchFamily="34" charset="0"/>
                <a:ea typeface="+mn-ea"/>
                <a:cs typeface="Times New Roman" panose="02020603050405020304" pitchFamily="18" charset="0"/>
              </a:defRPr>
            </a:pPr>
            <a:r>
              <a:rPr lang="ru-RU" sz="1600" baseline="0" dirty="0" smtClean="0">
                <a:solidFill>
                  <a:srgbClr val="002060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Количество женщин, принявших решение вынашивать беременность после </a:t>
            </a:r>
            <a:r>
              <a:rPr lang="ru-RU" sz="1600" baseline="0" dirty="0" err="1" smtClean="0">
                <a:solidFill>
                  <a:srgbClr val="002060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доабортного</a:t>
            </a:r>
            <a:r>
              <a:rPr lang="ru-RU" sz="1600" baseline="0" dirty="0" smtClean="0">
                <a:solidFill>
                  <a:srgbClr val="002060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консультирования </a:t>
            </a:r>
            <a:endParaRPr lang="ru-RU" sz="1600" baseline="0" dirty="0">
              <a:solidFill>
                <a:srgbClr val="002060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3.4226513861738111E-2"/>
          <c:y val="0.40150469392289745"/>
          <c:w val="0.93154697227652372"/>
          <c:h val="0.4685260665481612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численность детского населения в автономном округе, детей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rgbClr val="0070C0"/>
                    </a:solidFill>
                    <a:latin typeface="Corbel" panose="020B0503020204020204" pitchFamily="34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2017 год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583</c:v>
                </c:pt>
                <c:pt idx="1">
                  <c:v>855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35306496"/>
        <c:axId val="35312384"/>
      </c:barChart>
      <c:catAx>
        <c:axId val="353064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rgbClr val="002060"/>
                </a:solidFill>
                <a:latin typeface="Corbel" panose="020B0503020204020204" pitchFamily="34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5312384"/>
        <c:crosses val="autoZero"/>
        <c:auto val="1"/>
        <c:lblAlgn val="ctr"/>
        <c:lblOffset val="100"/>
        <c:noMultiLvlLbl val="0"/>
      </c:catAx>
      <c:valAx>
        <c:axId val="35312384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353064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 dirty="0" smtClean="0">
                <a:solidFill>
                  <a:srgbClr val="002060"/>
                </a:solidFill>
                <a:latin typeface="Corbel" panose="020B0503020204020204" pitchFamily="34" charset="0"/>
              </a:rPr>
              <a:t>Младенческая смертность </a:t>
            </a:r>
            <a:endParaRPr lang="ru-RU" sz="1600" dirty="0">
              <a:solidFill>
                <a:srgbClr val="002060"/>
              </a:solidFill>
              <a:latin typeface="Corbel" panose="020B0503020204020204" pitchFamily="34" charset="0"/>
            </a:endParaRPr>
          </a:p>
        </c:rich>
      </c:tx>
      <c:layout>
        <c:manualLayout>
          <c:xMode val="edge"/>
          <c:yMode val="edge"/>
          <c:x val="0.12843744616100297"/>
          <c:y val="1.228765100749063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3.5805722302915385E-2"/>
          <c:y val="0.19920911565381624"/>
          <c:w val="0.9283885553941692"/>
          <c:h val="0.679323825130541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численность постоянного населения автономного округа , чел.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rgbClr val="0070C0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2017 год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150</c:v>
                </c:pt>
                <c:pt idx="1">
                  <c:v>109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44007424"/>
        <c:axId val="44008960"/>
      </c:barChart>
      <c:catAx>
        <c:axId val="440074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rgbClr val="002060"/>
                </a:solidFill>
                <a:latin typeface="Corbel" panose="020B0503020204020204" pitchFamily="34" charset="0"/>
                <a:ea typeface="+mn-ea"/>
                <a:cs typeface="+mn-cs"/>
              </a:defRPr>
            </a:pPr>
            <a:endParaRPr lang="ru-RU"/>
          </a:p>
        </c:txPr>
        <c:crossAx val="44008960"/>
        <c:crosses val="autoZero"/>
        <c:auto val="1"/>
        <c:lblAlgn val="ctr"/>
        <c:lblOffset val="100"/>
        <c:noMultiLvlLbl val="0"/>
      </c:catAx>
      <c:valAx>
        <c:axId val="44008960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4400742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02060"/>
                </a:solidFill>
                <a:latin typeface="Corbel" panose="020B0503020204020204" pitchFamily="34" charset="0"/>
                <a:ea typeface="+mn-ea"/>
                <a:cs typeface="Times New Roman" panose="02020603050405020304" pitchFamily="18" charset="0"/>
              </a:defRPr>
            </a:pPr>
            <a:r>
              <a:rPr lang="ru-RU" sz="1600" baseline="0" dirty="0" smtClean="0">
                <a:solidFill>
                  <a:srgbClr val="002060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Количество </a:t>
            </a:r>
            <a:r>
              <a:rPr lang="ru-RU" sz="1600" baseline="0" dirty="0" err="1" smtClean="0">
                <a:solidFill>
                  <a:srgbClr val="002060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новорожденных</a:t>
            </a:r>
            <a:r>
              <a:rPr lang="ru-RU" sz="1600" baseline="0" dirty="0" smtClean="0">
                <a:solidFill>
                  <a:srgbClr val="002060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 от которых отказались родители </a:t>
            </a:r>
            <a:endParaRPr lang="ru-RU" sz="1600" baseline="0" dirty="0">
              <a:solidFill>
                <a:srgbClr val="002060"/>
              </a:solidFill>
              <a:latin typeface="Corbel" panose="020B0503020204020204" pitchFamily="34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3.4226513861738111E-2"/>
          <c:y val="0.30009235084990554"/>
          <c:w val="0.93154697227652372"/>
          <c:h val="0.5699384096211531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численность детского населения в автономном округе, детей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rgbClr val="0070C0"/>
                    </a:solidFill>
                    <a:latin typeface="Corbel" panose="020B0503020204020204" pitchFamily="34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2017 год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47</c:v>
                </c:pt>
                <c:pt idx="1">
                  <c:v>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44087936"/>
        <c:axId val="44089728"/>
      </c:barChart>
      <c:catAx>
        <c:axId val="440879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rgbClr val="002060"/>
                </a:solidFill>
                <a:latin typeface="Corbel" panose="020B0503020204020204" pitchFamily="34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44089728"/>
        <c:crosses val="autoZero"/>
        <c:auto val="1"/>
        <c:lblAlgn val="ctr"/>
        <c:lblOffset val="100"/>
        <c:noMultiLvlLbl val="0"/>
      </c:catAx>
      <c:valAx>
        <c:axId val="44089728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440879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Лист1!$Y$9:$Y$10</c:f>
              <c:strCache>
                <c:ptCount val="1"/>
                <c:pt idx="0">
                  <c:v>Число детей, умерших в возрасте до 1 года, на 1000 родившихся живыми 2013 год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746230616840153E-3"/>
                  <c:y val="-3.44711528022061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"/>
                  <c:y val="-4.2131408980474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3.4924612336803061E-3"/>
                  <c:y val="-3.44711528022061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Лист1!$X$11:$X$13</c:f>
              <c:strCache>
                <c:ptCount val="3"/>
                <c:pt idx="0">
                  <c:v>ХМАО</c:v>
                </c:pt>
                <c:pt idx="1">
                  <c:v>УФО</c:v>
                </c:pt>
                <c:pt idx="2">
                  <c:v>РФ</c:v>
                </c:pt>
              </c:strCache>
            </c:strRef>
          </c:cat>
          <c:val>
            <c:numRef>
              <c:f>Лист1!$Y$11:$Y$13</c:f>
              <c:numCache>
                <c:formatCode>General</c:formatCode>
                <c:ptCount val="3"/>
                <c:pt idx="0">
                  <c:v>5.4</c:v>
                </c:pt>
                <c:pt idx="1">
                  <c:v>7.4</c:v>
                </c:pt>
                <c:pt idx="2">
                  <c:v>8.1999999999999993</c:v>
                </c:pt>
              </c:numCache>
            </c:numRef>
          </c:val>
        </c:ser>
        <c:ser>
          <c:idx val="1"/>
          <c:order val="1"/>
          <c:tx>
            <c:strRef>
              <c:f>Лист1!$Z$9:$Z$10</c:f>
              <c:strCache>
                <c:ptCount val="1"/>
                <c:pt idx="0">
                  <c:v>Число детей, умерших в возрасте до 1 года, на 1000 родившихся живыми 2017 год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1111114166632718E-2"/>
                  <c:y val="-4.14992870533226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4839522781297127E-2"/>
                  <c:y val="-3.44711528022061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4522588799264328E-2"/>
                  <c:y val="-5.29896713207246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Лист1!$X$11:$X$13</c:f>
              <c:strCache>
                <c:ptCount val="3"/>
                <c:pt idx="0">
                  <c:v>ХМАО</c:v>
                </c:pt>
                <c:pt idx="1">
                  <c:v>УФО</c:v>
                </c:pt>
                <c:pt idx="2">
                  <c:v>РФ</c:v>
                </c:pt>
              </c:strCache>
            </c:strRef>
          </c:cat>
          <c:val>
            <c:numRef>
              <c:f>Лист1!$Z$11:$Z$13</c:f>
              <c:numCache>
                <c:formatCode>General</c:formatCode>
                <c:ptCount val="3"/>
                <c:pt idx="0">
                  <c:v>4.5999999999999996</c:v>
                </c:pt>
                <c:pt idx="1">
                  <c:v>5.0999999999999996</c:v>
                </c:pt>
                <c:pt idx="2">
                  <c:v>5.5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4421504"/>
        <c:axId val="44423040"/>
        <c:axId val="0"/>
      </c:bar3DChart>
      <c:catAx>
        <c:axId val="4442150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4423040"/>
        <c:crosses val="autoZero"/>
        <c:auto val="1"/>
        <c:lblAlgn val="ctr"/>
        <c:lblOffset val="100"/>
        <c:noMultiLvlLbl val="0"/>
      </c:catAx>
      <c:valAx>
        <c:axId val="4442304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44215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 dirty="0" smtClean="0">
                <a:solidFill>
                  <a:srgbClr val="002060"/>
                </a:solidFill>
                <a:latin typeface="Corbel" panose="020B0503020204020204" pitchFamily="34" charset="0"/>
              </a:rPr>
              <a:t>Количество многодетных семей</a:t>
            </a:r>
            <a:endParaRPr lang="ru-RU" sz="1600" dirty="0">
              <a:solidFill>
                <a:srgbClr val="002060"/>
              </a:solidFill>
              <a:latin typeface="Corbel" panose="020B0503020204020204" pitchFamily="34" charset="0"/>
            </a:endParaRPr>
          </a:p>
        </c:rich>
      </c:tx>
      <c:layout>
        <c:manualLayout>
          <c:xMode val="edge"/>
          <c:yMode val="edge"/>
          <c:x val="0.12843744616100297"/>
          <c:y val="1.228765100749063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3.5805722302915385E-2"/>
          <c:y val="0.19920911565381624"/>
          <c:w val="0.9283885553941692"/>
          <c:h val="0.679323825130541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численность постоянного населения автономного округа , чел.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rgbClr val="0070C0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2013 год</c:v>
                </c:pt>
                <c:pt idx="1">
                  <c:v>2017 год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16829</c:v>
                </c:pt>
                <c:pt idx="1">
                  <c:v>53823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31654656"/>
        <c:axId val="31656192"/>
      </c:barChart>
      <c:catAx>
        <c:axId val="316546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rgbClr val="002060"/>
                </a:solidFill>
                <a:latin typeface="Corbel" panose="020B0503020204020204" pitchFamily="34" charset="0"/>
                <a:ea typeface="+mn-ea"/>
                <a:cs typeface="+mn-cs"/>
              </a:defRPr>
            </a:pPr>
            <a:endParaRPr lang="ru-RU"/>
          </a:p>
        </c:txPr>
        <c:crossAx val="31656192"/>
        <c:crosses val="autoZero"/>
        <c:auto val="1"/>
        <c:lblAlgn val="ctr"/>
        <c:lblOffset val="100"/>
        <c:noMultiLvlLbl val="0"/>
      </c:catAx>
      <c:valAx>
        <c:axId val="31656192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3165465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9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3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4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5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6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7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8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2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3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4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7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8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9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ACDE6-9D86-436B-BA75-034842863146}" type="datetimeFigureOut">
              <a:rPr lang="ru-RU" smtClean="0"/>
              <a:t>31.05.2018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AAD5E-50F1-47D0-B1A1-61B6D3C53BC7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ACDE6-9D86-436B-BA75-034842863146}" type="datetimeFigureOut">
              <a:rPr lang="ru-RU" smtClean="0"/>
              <a:t>31.05.2018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AAD5E-50F1-47D0-B1A1-61B6D3C53BC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ACDE6-9D86-436B-BA75-034842863146}" type="datetimeFigureOut">
              <a:rPr lang="ru-RU" smtClean="0"/>
              <a:t>31.05.2018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AAD5E-50F1-47D0-B1A1-61B6D3C53BC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ACDE6-9D86-436B-BA75-034842863146}" type="datetimeFigureOut">
              <a:rPr lang="ru-RU" smtClean="0"/>
              <a:t>31.05.2018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AAD5E-50F1-47D0-B1A1-61B6D3C53BC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ACDE6-9D86-436B-BA75-034842863146}" type="datetimeFigureOut">
              <a:rPr lang="ru-RU" smtClean="0"/>
              <a:t>31.05.2018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AAD5E-50F1-47D0-B1A1-61B6D3C53BC7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ACDE6-9D86-436B-BA75-034842863146}" type="datetimeFigureOut">
              <a:rPr lang="ru-RU" smtClean="0"/>
              <a:t>31.05.2018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AAD5E-50F1-47D0-B1A1-61B6D3C53BC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ACDE6-9D86-436B-BA75-034842863146}" type="datetimeFigureOut">
              <a:rPr lang="ru-RU" smtClean="0"/>
              <a:t>31.05.2018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AAD5E-50F1-47D0-B1A1-61B6D3C53BC7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ACDE6-9D86-436B-BA75-034842863146}" type="datetimeFigureOut">
              <a:rPr lang="ru-RU" smtClean="0"/>
              <a:t>31.05.2018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AAD5E-50F1-47D0-B1A1-61B6D3C53BC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ACDE6-9D86-436B-BA75-034842863146}" type="datetimeFigureOut">
              <a:rPr lang="ru-RU" smtClean="0"/>
              <a:t>31.05.2018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AAD5E-50F1-47D0-B1A1-61B6D3C53BC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ACDE6-9D86-436B-BA75-034842863146}" type="datetimeFigureOut">
              <a:rPr lang="ru-RU" smtClean="0"/>
              <a:t>31.05.2018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AAD5E-50F1-47D0-B1A1-61B6D3C53BC7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ACDE6-9D86-436B-BA75-034842863146}" type="datetimeFigureOut">
              <a:rPr lang="ru-RU" smtClean="0"/>
              <a:t>31.05.2018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AAD5E-50F1-47D0-B1A1-61B6D3C53BC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CAAACDE6-9D86-436B-BA75-034842863146}" type="datetimeFigureOut">
              <a:rPr lang="ru-RU" smtClean="0"/>
              <a:t>31.05.2018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5C0AAD5E-50F1-47D0-B1A1-61B6D3C53BC7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2996952"/>
            <a:ext cx="7560840" cy="1512168"/>
          </a:xfrm>
        </p:spPr>
        <p:txBody>
          <a:bodyPr anchor="t">
            <a:normAutofit fontScale="90000"/>
          </a:bodyPr>
          <a:lstStyle/>
          <a:p>
            <a:r>
              <a:rPr lang="ru-R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Об итогах </a:t>
            </a: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реализации</a:t>
            </a:r>
            <a:r>
              <a:rPr lang="ru-R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/>
            </a:r>
            <a:br>
              <a:rPr lang="ru-R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</a:br>
            <a:r>
              <a:rPr lang="ru-R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Национальной стратегии действий в интересах </a:t>
            </a: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детей в </a:t>
            </a:r>
            <a:r>
              <a:rPr lang="ru-R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2012-2017 годах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267744" y="6237312"/>
            <a:ext cx="4285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Ханты-Мансийский автономный округ 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-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 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Югра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</a:endParaRPr>
          </a:p>
        </p:txBody>
      </p:sp>
      <p:pic>
        <p:nvPicPr>
          <p:cNvPr id="1026" name="Picture 2" descr="C:\Users\raduzhanAA\Pictures\Coat_of_Arms_of_Yugra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16632"/>
            <a:ext cx="1746548" cy="2023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580112" y="4941168"/>
            <a:ext cx="311014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Немчинова Елена Владимировна,</a:t>
            </a:r>
          </a:p>
          <a:p>
            <a:pPr algn="r"/>
            <a:r>
              <a:rPr lang="ru-RU" sz="1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заместитель директора –  начальник управления </a:t>
            </a:r>
            <a:endParaRPr lang="en-US" sz="10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r"/>
            <a:r>
              <a:rPr lang="ru-RU" sz="1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опеки </a:t>
            </a:r>
            <a:r>
              <a:rPr lang="ru-RU" sz="1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и попечительства Департамента</a:t>
            </a:r>
          </a:p>
          <a:p>
            <a:pPr algn="r"/>
            <a:r>
              <a:rPr lang="ru-RU" sz="1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социального развития Ханты-Мансийского</a:t>
            </a:r>
          </a:p>
          <a:p>
            <a:pPr algn="r"/>
            <a:r>
              <a:rPr lang="ru-RU" sz="1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автономного округа – Югры</a:t>
            </a:r>
          </a:p>
          <a:p>
            <a:endParaRPr lang="ru-RU" sz="10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908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 descr="C:\Users\raduzhanAA\Pictures\Coat_of_Arms_of_Yugra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1815"/>
            <a:ext cx="936104" cy="1084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95610" y="334397"/>
            <a:ext cx="74648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Ключевые достижения Югры по реализации Национальной стратегии за пятилетний период </a:t>
            </a:r>
          </a:p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(2013-2017 годы)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11760" y="6330806"/>
            <a:ext cx="4285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Ханты-Мансийский автономный округ - Югра</a:t>
            </a: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163205739"/>
              </p:ext>
            </p:extLst>
          </p:nvPr>
        </p:nvGraphicFramePr>
        <p:xfrm>
          <a:off x="814405" y="1556792"/>
          <a:ext cx="3901611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2111969242"/>
              </p:ext>
            </p:extLst>
          </p:nvPr>
        </p:nvGraphicFramePr>
        <p:xfrm>
          <a:off x="4666833" y="1556792"/>
          <a:ext cx="4081631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967063" y="4581128"/>
            <a:ext cx="3600400" cy="10156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Снижение на </a:t>
            </a:r>
          </a:p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35 %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Segoe UI Light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40667" y="4581128"/>
            <a:ext cx="3600400" cy="10156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Снижение на </a:t>
            </a:r>
          </a:p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29,3 %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Segoe U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914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 descr="C:\Users\raduzhanAA\Pictures\Coat_of_Arms_of_Yugra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1815"/>
            <a:ext cx="936104" cy="1084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95610" y="334397"/>
            <a:ext cx="74648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Ключевые достижения Югры по реализации Национальной стратегии за пятилетний период </a:t>
            </a:r>
          </a:p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(2013-2017 годы)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11760" y="6330806"/>
            <a:ext cx="4285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Ханты-Мансийский автономный округ - Югра</a:t>
            </a: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183568884"/>
              </p:ext>
            </p:extLst>
          </p:nvPr>
        </p:nvGraphicFramePr>
        <p:xfrm>
          <a:off x="814405" y="1556792"/>
          <a:ext cx="3901611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4175546565"/>
              </p:ext>
            </p:extLst>
          </p:nvPr>
        </p:nvGraphicFramePr>
        <p:xfrm>
          <a:off x="4666833" y="1556792"/>
          <a:ext cx="4081631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967063" y="4581128"/>
            <a:ext cx="3600400" cy="10156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Снижение на </a:t>
            </a:r>
          </a:p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31 %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Segoe UI Light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40667" y="4581128"/>
            <a:ext cx="3600400" cy="10156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Снижение на </a:t>
            </a:r>
          </a:p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40 %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Segoe U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07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 descr="C:\Users\raduzhanAA\Pictures\Coat_of_Arms_of_Yugra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1815"/>
            <a:ext cx="936104" cy="1084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95610" y="334397"/>
            <a:ext cx="74648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Ключевые достижения Югры по реализации Национальной стратегии за пятилетний период </a:t>
            </a:r>
          </a:p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(2013-2017 годы)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11760" y="6330806"/>
            <a:ext cx="4285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Ханты-Мансийский автономный округ - Югра</a:t>
            </a: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1532102351"/>
              </p:ext>
            </p:extLst>
          </p:nvPr>
        </p:nvGraphicFramePr>
        <p:xfrm>
          <a:off x="814405" y="1556792"/>
          <a:ext cx="3901611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1569679082"/>
              </p:ext>
            </p:extLst>
          </p:nvPr>
        </p:nvGraphicFramePr>
        <p:xfrm>
          <a:off x="4666833" y="1556792"/>
          <a:ext cx="4081631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967063" y="4581128"/>
            <a:ext cx="3600400" cy="10156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Снижение на </a:t>
            </a:r>
          </a:p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19 %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Segoe UI Light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40667" y="4581128"/>
            <a:ext cx="3600400" cy="10156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Снижение на </a:t>
            </a:r>
          </a:p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86,5 %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Segoe U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650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 descr="C:\Users\raduzhanAA\Pictures\Coat_of_Arms_of_Yugra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1815"/>
            <a:ext cx="936104" cy="1084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95610" y="334397"/>
            <a:ext cx="74648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Ключевые достижения Югры по реализации Национальной стратегии за пятилетний период </a:t>
            </a:r>
          </a:p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(2013-2017 годы)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11760" y="6330806"/>
            <a:ext cx="4285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Ханты-Мансийский автономный округ - Югра</a:t>
            </a: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85565082"/>
              </p:ext>
            </p:extLst>
          </p:nvPr>
        </p:nvGraphicFramePr>
        <p:xfrm>
          <a:off x="814405" y="2204864"/>
          <a:ext cx="3901611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3112374118"/>
              </p:ext>
            </p:extLst>
          </p:nvPr>
        </p:nvGraphicFramePr>
        <p:xfrm>
          <a:off x="4666833" y="2204864"/>
          <a:ext cx="4081631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39552" y="1333217"/>
            <a:ext cx="80408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  <a:latin typeface="Corbel" pitchFamily="34" charset="0"/>
              </a:rPr>
              <a:t>Доля детей сирот и детей, оставшихся без попечения родителей, воспитывающихся в семьях </a:t>
            </a:r>
            <a:r>
              <a:rPr lang="ru-RU" sz="2000" dirty="0" smtClean="0">
                <a:solidFill>
                  <a:srgbClr val="002060"/>
                </a:solidFill>
                <a:latin typeface="Corbel" pitchFamily="34" charset="0"/>
              </a:rPr>
              <a:t>граждан </a:t>
            </a:r>
            <a:endParaRPr lang="ru-RU" sz="2000" dirty="0">
              <a:solidFill>
                <a:srgbClr val="002060"/>
              </a:solidFill>
              <a:latin typeface="Corb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908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 descr="C:\Users\raduzhanAA\Pictures\Coat_of_Arms_of_Yugra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1815"/>
            <a:ext cx="936104" cy="1084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95610" y="334397"/>
            <a:ext cx="74648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Ключевые достижения Югры по реализации Национальной стратегии за пятилетний период </a:t>
            </a:r>
          </a:p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(2013-2017 годы)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11760" y="6330806"/>
            <a:ext cx="4285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Ханты-Мансийский автономный округ - Югра</a:t>
            </a: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2595343483"/>
              </p:ext>
            </p:extLst>
          </p:nvPr>
        </p:nvGraphicFramePr>
        <p:xfrm>
          <a:off x="814405" y="1556792"/>
          <a:ext cx="3901611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18560575"/>
              </p:ext>
            </p:extLst>
          </p:nvPr>
        </p:nvGraphicFramePr>
        <p:xfrm>
          <a:off x="4666833" y="1556792"/>
          <a:ext cx="4081631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967063" y="4581128"/>
            <a:ext cx="3600400" cy="10156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Увеличение на </a:t>
            </a:r>
          </a:p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9,6 %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Segoe UI Light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40667" y="4581128"/>
            <a:ext cx="3600400" cy="10156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Снижение на </a:t>
            </a:r>
          </a:p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42,5 %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Segoe U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465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 descr="C:\Users\raduzhanAA\Pictures\Coat_of_Arms_of_Yugra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1815"/>
            <a:ext cx="936104" cy="1084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95610" y="334397"/>
            <a:ext cx="74648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Ключевые достижения Югры по реализации Национальной стратегии за пятилетний период </a:t>
            </a:r>
          </a:p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(2013-2017 годы)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11760" y="6330806"/>
            <a:ext cx="4285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Ханты-Мансийский автономный округ - Югра</a:t>
            </a: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3064355614"/>
              </p:ext>
            </p:extLst>
          </p:nvPr>
        </p:nvGraphicFramePr>
        <p:xfrm>
          <a:off x="814405" y="1556792"/>
          <a:ext cx="3901611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382182317"/>
              </p:ext>
            </p:extLst>
          </p:nvPr>
        </p:nvGraphicFramePr>
        <p:xfrm>
          <a:off x="4666833" y="1556792"/>
          <a:ext cx="4081631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967063" y="4581128"/>
            <a:ext cx="3600400" cy="10156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Увеличение на </a:t>
            </a:r>
          </a:p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20,6 %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Segoe UI Light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40667" y="4581128"/>
            <a:ext cx="3600400" cy="10156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Увеличение на </a:t>
            </a:r>
          </a:p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38,4 %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Segoe U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60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 descr="C:\Users\raduzhanAA\Pictures\Coat_of_Arms_of_Yugra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1815"/>
            <a:ext cx="936104" cy="1084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95610" y="334397"/>
            <a:ext cx="74648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Ключевые достижения Югры по реализации Национальной стратегии за пятилетний период </a:t>
            </a:r>
          </a:p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(2013-2017 годы)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11760" y="6330806"/>
            <a:ext cx="4285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Ханты-Мансийский автономный округ - Югра</a:t>
            </a: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714083931"/>
              </p:ext>
            </p:extLst>
          </p:nvPr>
        </p:nvGraphicFramePr>
        <p:xfrm>
          <a:off x="755576" y="1273102"/>
          <a:ext cx="7790043" cy="31640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967062" y="4581128"/>
            <a:ext cx="7493369" cy="175432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Число организаций отдыха детей и их оздоровления, действующих в автономном округе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увеличилось на </a:t>
            </a:r>
          </a:p>
          <a:p>
            <a:pPr algn="ctr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14,8 %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05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 descr="C:\Users\raduzhanAA\Pictures\Coat_of_Arms_of_Yugra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1815"/>
            <a:ext cx="936104" cy="1084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95610" y="334397"/>
            <a:ext cx="74648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Ключевые достижения Югры по реализации Национальной стратегии за пятилетний период </a:t>
            </a:r>
          </a:p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(2013-2017 годы)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11760" y="6330806"/>
            <a:ext cx="4285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Ханты-Мансийский автономный округ - Югра</a:t>
            </a: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3464234621"/>
              </p:ext>
            </p:extLst>
          </p:nvPr>
        </p:nvGraphicFramePr>
        <p:xfrm>
          <a:off x="814405" y="1556792"/>
          <a:ext cx="3901611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865448337"/>
              </p:ext>
            </p:extLst>
          </p:nvPr>
        </p:nvGraphicFramePr>
        <p:xfrm>
          <a:off x="4666833" y="1556792"/>
          <a:ext cx="4081631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967063" y="4581128"/>
            <a:ext cx="3600400" cy="10156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Увеличение в</a:t>
            </a:r>
          </a:p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2,8 раза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Segoe UI Light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40667" y="4581128"/>
            <a:ext cx="3600400" cy="10156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Увеличение в</a:t>
            </a:r>
          </a:p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5,5 раз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Segoe U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27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 descr="C:\Users\raduzhanAA\Pictures\Coat_of_Arms_of_Yugra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1815"/>
            <a:ext cx="936104" cy="1084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95610" y="334397"/>
            <a:ext cx="74648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Ключевые достижения Югры по реализации Национальной стратегии за пятилетний период </a:t>
            </a:r>
          </a:p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(2013-2017 годы)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11760" y="6330806"/>
            <a:ext cx="4285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Ханты-Мансийский автономный округ - Югра</a:t>
            </a: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3100104133"/>
              </p:ext>
            </p:extLst>
          </p:nvPr>
        </p:nvGraphicFramePr>
        <p:xfrm>
          <a:off x="814405" y="1556792"/>
          <a:ext cx="3901611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1733504433"/>
              </p:ext>
            </p:extLst>
          </p:nvPr>
        </p:nvGraphicFramePr>
        <p:xfrm>
          <a:off x="4728021" y="1556791"/>
          <a:ext cx="4081631" cy="4039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967063" y="4581128"/>
            <a:ext cx="3600400" cy="4616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Увеличение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на 15,1 %</a:t>
            </a:r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Segoe U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09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 descr="C:\Users\raduzhanAA\Pictures\Coat_of_Arms_of_Yugra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1815"/>
            <a:ext cx="936104" cy="1084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95610" y="334397"/>
            <a:ext cx="74648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Ключевые достижения Югры по реализации Национальной стратегии за пятилетний период </a:t>
            </a:r>
          </a:p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(2013-2017 годы)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11760" y="6330806"/>
            <a:ext cx="4285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Ханты-Мансийский автономный округ - Югра</a:t>
            </a: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1071297763"/>
              </p:ext>
            </p:extLst>
          </p:nvPr>
        </p:nvGraphicFramePr>
        <p:xfrm>
          <a:off x="814405" y="1556791"/>
          <a:ext cx="3901611" cy="4039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3047737206"/>
              </p:ext>
            </p:extLst>
          </p:nvPr>
        </p:nvGraphicFramePr>
        <p:xfrm>
          <a:off x="4666833" y="1556792"/>
          <a:ext cx="4081631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76392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1398255"/>
            <a:ext cx="79928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2060"/>
                </a:solidFill>
                <a:latin typeface="Corbel" pitchFamily="34" charset="0"/>
              </a:rPr>
              <a:t>Указ </a:t>
            </a:r>
            <a:r>
              <a:rPr lang="ru-RU" dirty="0">
                <a:solidFill>
                  <a:srgbClr val="002060"/>
                </a:solidFill>
                <a:latin typeface="Corbel" pitchFamily="34" charset="0"/>
              </a:rPr>
              <a:t>Президента</a:t>
            </a:r>
            <a:r>
              <a:rPr lang="ru-RU" b="1" dirty="0">
                <a:solidFill>
                  <a:srgbClr val="002060"/>
                </a:solidFill>
                <a:latin typeface="Corbel" pitchFamily="34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Corbel" pitchFamily="34" charset="0"/>
              </a:rPr>
              <a:t>Российской Федерации от 01.06.2012  № 761 ;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Corbel" pitchFamily="34" charset="0"/>
              </a:rPr>
              <a:t>постановление </a:t>
            </a:r>
            <a:r>
              <a:rPr lang="ru-RU" dirty="0">
                <a:solidFill>
                  <a:srgbClr val="002060"/>
                </a:solidFill>
                <a:latin typeface="Corbel" pitchFamily="34" charset="0"/>
              </a:rPr>
              <a:t>Правительства автономного округа </a:t>
            </a:r>
            <a:r>
              <a:rPr lang="ru-RU" dirty="0" smtClean="0">
                <a:solidFill>
                  <a:srgbClr val="002060"/>
                </a:solidFill>
                <a:latin typeface="Corbel" pitchFamily="34" charset="0"/>
              </a:rPr>
              <a:t>– Югры</a:t>
            </a:r>
            <a:r>
              <a:rPr lang="en-US" dirty="0" smtClean="0">
                <a:solidFill>
                  <a:srgbClr val="002060"/>
                </a:solidFill>
                <a:latin typeface="Corbel" pitchFamily="34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Corbel" pitchFamily="34" charset="0"/>
              </a:rPr>
              <a:t>от </a:t>
            </a:r>
            <a:r>
              <a:rPr lang="ru-RU" dirty="0">
                <a:solidFill>
                  <a:srgbClr val="002060"/>
                </a:solidFill>
                <a:latin typeface="Corbel" pitchFamily="34" charset="0"/>
              </a:rPr>
              <a:t>28.09.2012 №357-п «О Стратегии и действий в интересах детей в Ханты-Мансийском автономном округе - Югре </a:t>
            </a:r>
            <a:r>
              <a:rPr lang="ru-RU" dirty="0" smtClean="0">
                <a:solidFill>
                  <a:srgbClr val="002060"/>
                </a:solidFill>
                <a:latin typeface="Corbel" pitchFamily="34" charset="0"/>
              </a:rPr>
              <a:t>на </a:t>
            </a:r>
            <a:r>
              <a:rPr lang="ru-RU" dirty="0">
                <a:solidFill>
                  <a:srgbClr val="002060"/>
                </a:solidFill>
                <a:latin typeface="Corbel" pitchFamily="34" charset="0"/>
              </a:rPr>
              <a:t>2012 - 2017 годы</a:t>
            </a:r>
            <a:r>
              <a:rPr lang="ru-RU" dirty="0" smtClean="0">
                <a:solidFill>
                  <a:srgbClr val="002060"/>
                </a:solidFill>
                <a:latin typeface="Corbel" pitchFamily="34" charset="0"/>
              </a:rPr>
              <a:t>»;</a:t>
            </a:r>
            <a:endParaRPr lang="ru-RU" dirty="0">
              <a:solidFill>
                <a:srgbClr val="002060"/>
              </a:solidFill>
              <a:latin typeface="Corbel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Corbel" pitchFamily="34" charset="0"/>
              </a:rPr>
              <a:t>распоряжение</a:t>
            </a:r>
            <a:r>
              <a:rPr lang="ru-RU" dirty="0" smtClean="0">
                <a:solidFill>
                  <a:srgbClr val="002060"/>
                </a:solidFill>
                <a:latin typeface="Corbel" pitchFamily="34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Corbel" pitchFamily="34" charset="0"/>
              </a:rPr>
              <a:t>Правительства автономного округа от 09.11.2012  № 663-</a:t>
            </a:r>
            <a:r>
              <a:rPr lang="ru-RU" dirty="0" err="1">
                <a:solidFill>
                  <a:srgbClr val="002060"/>
                </a:solidFill>
                <a:latin typeface="Corbel" pitchFamily="34" charset="0"/>
              </a:rPr>
              <a:t>рп</a:t>
            </a:r>
            <a:r>
              <a:rPr lang="ru-RU" dirty="0">
                <a:solidFill>
                  <a:srgbClr val="002060"/>
                </a:solidFill>
                <a:latin typeface="Corbel" pitchFamily="34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Corbel" pitchFamily="34" charset="0"/>
              </a:rPr>
              <a:t>«</a:t>
            </a:r>
            <a:r>
              <a:rPr lang="ru-RU" dirty="0">
                <a:solidFill>
                  <a:srgbClr val="002060"/>
                </a:solidFill>
                <a:latin typeface="Corbel" pitchFamily="34" charset="0"/>
              </a:rPr>
              <a:t>О плане мероприятий по реализации в 2012 - 2013 годах Стратегии  действий в интересах детей в Ханты-Мансийском автономном округе – Югре на 2012 - 2017 годы;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Corbel" pitchFamily="34" charset="0"/>
              </a:rPr>
              <a:t>распоряжение</a:t>
            </a:r>
            <a:r>
              <a:rPr lang="ru-RU" dirty="0" smtClean="0">
                <a:solidFill>
                  <a:srgbClr val="002060"/>
                </a:solidFill>
                <a:latin typeface="Corbel" pitchFamily="34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Corbel" pitchFamily="34" charset="0"/>
              </a:rPr>
              <a:t>Правительства автономного округа от 18.10.2013 № </a:t>
            </a:r>
            <a:r>
              <a:rPr lang="ru-RU" dirty="0" smtClean="0">
                <a:solidFill>
                  <a:srgbClr val="002060"/>
                </a:solidFill>
                <a:latin typeface="Corbel" pitchFamily="34" charset="0"/>
              </a:rPr>
              <a:t>534-</a:t>
            </a:r>
            <a:r>
              <a:rPr lang="ru-RU" dirty="0" err="1" smtClean="0">
                <a:solidFill>
                  <a:srgbClr val="002060"/>
                </a:solidFill>
                <a:latin typeface="Corbel" pitchFamily="34" charset="0"/>
              </a:rPr>
              <a:t>рп</a:t>
            </a:r>
            <a:r>
              <a:rPr lang="en-US" dirty="0" smtClean="0">
                <a:solidFill>
                  <a:srgbClr val="002060"/>
                </a:solidFill>
                <a:latin typeface="Corbel" pitchFamily="34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Corbel" pitchFamily="34" charset="0"/>
              </a:rPr>
              <a:t>«О </a:t>
            </a:r>
            <a:r>
              <a:rPr lang="ru-RU" dirty="0">
                <a:solidFill>
                  <a:srgbClr val="002060"/>
                </a:solidFill>
                <a:latin typeface="Corbel" pitchFamily="34" charset="0"/>
              </a:rPr>
              <a:t>плане мероприятий по реализации в 2014 - 2015 годах Стратегии действий в интересах детей в Ханты-Мансийском автономном округе - Югре </a:t>
            </a:r>
            <a:r>
              <a:rPr lang="ru-RU" dirty="0" smtClean="0">
                <a:solidFill>
                  <a:srgbClr val="002060"/>
                </a:solidFill>
                <a:latin typeface="Corbel" pitchFamily="34" charset="0"/>
              </a:rPr>
              <a:t>на </a:t>
            </a:r>
            <a:r>
              <a:rPr lang="ru-RU" dirty="0">
                <a:solidFill>
                  <a:srgbClr val="002060"/>
                </a:solidFill>
                <a:latin typeface="Corbel" pitchFamily="34" charset="0"/>
              </a:rPr>
              <a:t>2012 - 2017 годы»;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Corbel" pitchFamily="34" charset="0"/>
              </a:rPr>
              <a:t>распоряжение</a:t>
            </a:r>
            <a:r>
              <a:rPr lang="ru-RU" dirty="0" smtClean="0">
                <a:solidFill>
                  <a:srgbClr val="002060"/>
                </a:solidFill>
                <a:latin typeface="Corbel" pitchFamily="34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Corbel" pitchFamily="34" charset="0"/>
              </a:rPr>
              <a:t>заместителя Губернатора Ханты-Мансийского автономного округа – Югры от 14.12.2015 № 267-р «От утверждении Плана мероприятий по реализации в 2016 - 2017 годах Стратегии действий в интересах детей в Ханты-Мансийском автономном округе - Югре на 2012 - 2017 годы</a:t>
            </a:r>
            <a:r>
              <a:rPr lang="ru-RU" dirty="0" smtClean="0">
                <a:solidFill>
                  <a:srgbClr val="002060"/>
                </a:solidFill>
                <a:latin typeface="Corbel" pitchFamily="34" charset="0"/>
              </a:rPr>
              <a:t>»</a:t>
            </a:r>
            <a:endParaRPr lang="ru-RU" dirty="0">
              <a:solidFill>
                <a:srgbClr val="002060"/>
              </a:solidFill>
              <a:latin typeface="Corbel" pitchFamily="34" charset="0"/>
            </a:endParaRPr>
          </a:p>
        </p:txBody>
      </p:sp>
      <p:pic>
        <p:nvPicPr>
          <p:cNvPr id="23" name="Picture 2" descr="C:\Users\raduzhanAA\Pictures\Coat_of_Arms_of_Yugra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1815"/>
            <a:ext cx="936104" cy="1084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95610" y="334397"/>
            <a:ext cx="74648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Нормативные правовые акты по реализации </a:t>
            </a:r>
          </a:p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Национальной стратегии действий в интересах детей: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11760" y="6330806"/>
            <a:ext cx="4285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Ханты-Мансийский автономный округ - Югра</a:t>
            </a:r>
          </a:p>
        </p:txBody>
      </p:sp>
    </p:spTree>
    <p:extLst>
      <p:ext uri="{BB962C8B-B14F-4D97-AF65-F5344CB8AC3E}">
        <p14:creationId xmlns:p14="http://schemas.microsoft.com/office/powerpoint/2010/main" val="272618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 descr="C:\Users\raduzhanAA\Pictures\Coat_of_Arms_of_Yugra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1815"/>
            <a:ext cx="936104" cy="1084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95610" y="334397"/>
            <a:ext cx="7620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Дети - участники реализации национальной стратегии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11760" y="6330806"/>
            <a:ext cx="4285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Ханты-Мансийский автономный округ - Югра</a:t>
            </a:r>
          </a:p>
        </p:txBody>
      </p:sp>
      <p:pic>
        <p:nvPicPr>
          <p:cNvPr id="6" name="Picture 3" descr="C:\Users\Minyajloos.APGUB\Documents\2015\хлам 5\ФОРУМ\Forum part1\forum p1-8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17" y="1320706"/>
            <a:ext cx="3528392" cy="23522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054621"/>
            <a:ext cx="3370237" cy="4468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7504" y="4093945"/>
            <a:ext cx="429647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Детский общественный совет Югры состоит из 22 учеников 8-11 классов из 22 муниципальных образований автономного округа,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2 студентов из БУ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ВО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ХМАО -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Югры «Сургутский государственный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университет» и  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ФГБОУ ВО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«Югорский государственный университет», имеет два представительства в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г. </a:t>
            </a:r>
            <a:r>
              <a:rPr lang="ru-RU" sz="1400" dirty="0" err="1">
                <a:solidFill>
                  <a:schemeClr val="accent1">
                    <a:lumMod val="75000"/>
                  </a:schemeClr>
                </a:solidFill>
              </a:rPr>
              <a:t>Мегионе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algn="ctr"/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И Белоярском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районе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923928" y="836712"/>
            <a:ext cx="489654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rgbClr val="C00000"/>
                </a:solidFill>
              </a:rPr>
              <a:t>Членами Детского общественного совета реализованы проекты:</a:t>
            </a:r>
          </a:p>
          <a:p>
            <a:pPr algn="ctr"/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Безопасный двор»</a:t>
            </a:r>
          </a:p>
          <a:p>
            <a:pPr algn="ctr"/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«Безопасность в быту»</a:t>
            </a:r>
          </a:p>
          <a:p>
            <a:pPr algn="ctr"/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 «Безопасное лето»</a:t>
            </a:r>
          </a:p>
          <a:p>
            <a:pPr algn="ctr"/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 «Дружественное репетиторство»</a:t>
            </a:r>
          </a:p>
          <a:p>
            <a:pPr algn="ctr"/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 «Безобидная детская площадка»</a:t>
            </a:r>
          </a:p>
          <a:p>
            <a:pPr algn="ctr"/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 «Удивительный мир железной дороги»</a:t>
            </a:r>
          </a:p>
          <a:p>
            <a:pPr algn="ctr"/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 «Нам морозы ни по чем, мы на Севере растем»; «Безопасный фейерверк»</a:t>
            </a:r>
          </a:p>
          <a:p>
            <a:pPr algn="ctr"/>
            <a:r>
              <a:rPr lang="ru-RU" sz="1400" dirty="0" smtClean="0">
                <a:solidFill>
                  <a:srgbClr val="C00000"/>
                </a:solidFill>
              </a:rPr>
              <a:t>Членами </a:t>
            </a:r>
            <a:r>
              <a:rPr lang="ru-RU" sz="1400" dirty="0">
                <a:solidFill>
                  <a:srgbClr val="C00000"/>
                </a:solidFill>
              </a:rPr>
              <a:t>Детского общественного совета</a:t>
            </a:r>
          </a:p>
          <a:p>
            <a:pPr algn="ctr"/>
            <a:r>
              <a:rPr lang="ru-RU" sz="1400" dirty="0">
                <a:solidFill>
                  <a:srgbClr val="C00000"/>
                </a:solidFill>
              </a:rPr>
              <a:t>разработаны проекты:</a:t>
            </a:r>
          </a:p>
          <a:p>
            <a:pPr algn="ctr"/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Основы сетевого этикета подростка»</a:t>
            </a:r>
          </a:p>
          <a:p>
            <a:pPr algn="ctr"/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«Календарь добрых детских дел»</a:t>
            </a:r>
          </a:p>
        </p:txBody>
      </p:sp>
    </p:spTree>
    <p:extLst>
      <p:ext uri="{BB962C8B-B14F-4D97-AF65-F5344CB8AC3E}">
        <p14:creationId xmlns:p14="http://schemas.microsoft.com/office/powerpoint/2010/main" val="95085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 descr="C:\Users\raduzhanAA\Pictures\Coat_of_Arms_of_Yugra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1815"/>
            <a:ext cx="936104" cy="1084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95610" y="334397"/>
            <a:ext cx="7620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Дети - участники реализации национальной стратегии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11760" y="6330806"/>
            <a:ext cx="4285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Ханты-Мансийский автономный округ - Югра</a:t>
            </a:r>
          </a:p>
        </p:txBody>
      </p:sp>
      <p:pic>
        <p:nvPicPr>
          <p:cNvPr id="9" name="Picture 3" descr="C:\Users\Minyajloos.APGUB\Documents\2017год\хлам 2\доклад\фото в доклад\ДОС 28.03.2017\13 (20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824159"/>
            <a:ext cx="3384376" cy="32691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1" name="Picture 4" descr="C:\Users\Minyajloos.APGUB\Documents\2017год\хлам 2\доклад\фото в доклад\ДОС 28.03.2017\4 (6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362" y="1238506"/>
            <a:ext cx="3481112" cy="2610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2" name="TextBox 11"/>
          <p:cNvSpPr txBox="1"/>
          <p:nvPr/>
        </p:nvSpPr>
        <p:spPr>
          <a:xfrm>
            <a:off x="554274" y="4293096"/>
            <a:ext cx="350239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Мероприятия, проводимые членами Совета, охватывают разные возрастные группы несовершеннолетних автономного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округа</a:t>
            </a:r>
            <a:endParaRPr lang="ru-RU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7984" y="1052737"/>
            <a:ext cx="45365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C00000"/>
                </a:solidFill>
              </a:rPr>
              <a:t>Члены </a:t>
            </a:r>
            <a:r>
              <a:rPr lang="ru-RU" sz="1400" dirty="0">
                <a:solidFill>
                  <a:srgbClr val="C00000"/>
                </a:solidFill>
              </a:rPr>
              <a:t>Детского общественного совета -</a:t>
            </a:r>
          </a:p>
          <a:p>
            <a:pPr algn="ctr"/>
            <a:r>
              <a:rPr lang="ru-RU" sz="1400" dirty="0">
                <a:solidFill>
                  <a:srgbClr val="C00000"/>
                </a:solidFill>
              </a:rPr>
              <a:t>активные участники Всероссийских мероприятий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algn="ctr"/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Всероссийского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детского форума </a:t>
            </a:r>
          </a:p>
          <a:p>
            <a:pPr algn="ctr"/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«Дети! Россия! Будущее!»;</a:t>
            </a:r>
          </a:p>
          <a:p>
            <a:pPr algn="ctr"/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Форума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детских общественных Советов при Уполномоченных по правам ребенка субъектов Уральского федерального округа</a:t>
            </a:r>
          </a:p>
          <a:p>
            <a:pPr algn="ctr"/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округа</a:t>
            </a:r>
            <a:endParaRPr lang="ru-RU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12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 descr="C:\Users\raduzhanAA\Pictures\Coat_of_Arms_of_Yugra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1815"/>
            <a:ext cx="936104" cy="1084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95610" y="334397"/>
            <a:ext cx="66727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Югра - лидер в номинациях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всероссийской выставки-форума </a:t>
            </a:r>
          </a:p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«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Вместе – ради детей»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11760" y="6330806"/>
            <a:ext cx="4285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Ханты-Мансийский автономный округ - Югра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5556" y="1423804"/>
            <a:ext cx="804088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solidFill>
                  <a:srgbClr val="002060"/>
                </a:solidFill>
                <a:latin typeface="Corbel" pitchFamily="34" charset="0"/>
              </a:rPr>
              <a:t>2014 год - «Право ребёнка на семью»  </a:t>
            </a:r>
            <a:r>
              <a:rPr lang="ru-RU" sz="2000" dirty="0">
                <a:solidFill>
                  <a:srgbClr val="002060"/>
                </a:solidFill>
                <a:latin typeface="Corbel" pitchFamily="34" charset="0"/>
              </a:rPr>
              <a:t>- за инновационный подход к развитию региональной институционной системы профилактики социального </a:t>
            </a:r>
            <a:r>
              <a:rPr lang="ru-RU" sz="2000" dirty="0" smtClean="0">
                <a:solidFill>
                  <a:srgbClr val="002060"/>
                </a:solidFill>
                <a:latin typeface="Corbel" pitchFamily="34" charset="0"/>
              </a:rPr>
              <a:t>сиротства</a:t>
            </a:r>
            <a:endParaRPr lang="ru-RU" sz="2000" dirty="0">
              <a:solidFill>
                <a:srgbClr val="002060"/>
              </a:solidFill>
              <a:latin typeface="Corbel" pitchFamily="34" charset="0"/>
            </a:endParaRPr>
          </a:p>
          <a:p>
            <a:pPr algn="just"/>
            <a:r>
              <a:rPr lang="ru-RU" sz="2000" b="1" dirty="0">
                <a:solidFill>
                  <a:srgbClr val="002060"/>
                </a:solidFill>
                <a:latin typeface="Corbel" pitchFamily="34" charset="0"/>
              </a:rPr>
              <a:t>2015 год - «Не оступись!»</a:t>
            </a:r>
            <a:r>
              <a:rPr lang="ru-RU" sz="2000" dirty="0">
                <a:solidFill>
                  <a:srgbClr val="002060"/>
                </a:solidFill>
                <a:latin typeface="Corbel" pitchFamily="34" charset="0"/>
              </a:rPr>
              <a:t> - за эффективное внедрение и распространение социально-реабилитационных программ, технологий и методик профилактики правонарушений </a:t>
            </a:r>
            <a:r>
              <a:rPr lang="ru-RU" sz="2000" dirty="0" smtClean="0">
                <a:solidFill>
                  <a:srgbClr val="002060"/>
                </a:solidFill>
                <a:latin typeface="Corbel" pitchFamily="34" charset="0"/>
              </a:rPr>
              <a:t>несовершеннолетних</a:t>
            </a:r>
            <a:endParaRPr lang="ru-RU" sz="2000" dirty="0">
              <a:solidFill>
                <a:srgbClr val="002060"/>
              </a:solidFill>
              <a:latin typeface="Corbel" pitchFamily="34" charset="0"/>
            </a:endParaRPr>
          </a:p>
          <a:p>
            <a:pPr algn="just"/>
            <a:r>
              <a:rPr lang="ru-RU" sz="2000" b="1" dirty="0">
                <a:solidFill>
                  <a:srgbClr val="002060"/>
                </a:solidFill>
                <a:latin typeface="Corbel" pitchFamily="34" charset="0"/>
              </a:rPr>
              <a:t>2016 год - «Право быть равным»</a:t>
            </a:r>
            <a:r>
              <a:rPr lang="ru-RU" sz="2000" dirty="0">
                <a:solidFill>
                  <a:srgbClr val="002060"/>
                </a:solidFill>
                <a:latin typeface="Corbel" pitchFamily="34" charset="0"/>
              </a:rPr>
              <a:t> - за эффективное внедрение и распространение технологий и методик помощи детям – инвалидам и детям с ограниченными возможностями </a:t>
            </a:r>
            <a:r>
              <a:rPr lang="ru-RU" sz="2000" dirty="0" smtClean="0">
                <a:solidFill>
                  <a:srgbClr val="002060"/>
                </a:solidFill>
                <a:latin typeface="Corbel" pitchFamily="34" charset="0"/>
              </a:rPr>
              <a:t>здоровья</a:t>
            </a:r>
            <a:endParaRPr lang="ru-RU" sz="2000" dirty="0">
              <a:solidFill>
                <a:srgbClr val="002060"/>
              </a:solidFill>
              <a:latin typeface="Corbel" pitchFamily="34" charset="0"/>
            </a:endParaRPr>
          </a:p>
          <a:p>
            <a:pPr algn="just"/>
            <a:r>
              <a:rPr lang="ru-RU" sz="2000" b="1" dirty="0">
                <a:solidFill>
                  <a:srgbClr val="002060"/>
                </a:solidFill>
                <a:latin typeface="Corbel" pitchFamily="34" charset="0"/>
              </a:rPr>
              <a:t>2017 год - «Счастье в доме»</a:t>
            </a:r>
            <a:r>
              <a:rPr lang="ru-RU" sz="2000" dirty="0">
                <a:solidFill>
                  <a:srgbClr val="002060"/>
                </a:solidFill>
                <a:latin typeface="Corbel" pitchFamily="34" charset="0"/>
              </a:rPr>
              <a:t> - за эффективное внедрение и распространение технологий и методик сохранения и восстановления семейного окружения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3827" y="121815"/>
            <a:ext cx="1314633" cy="1362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75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 descr="C:\Users\raduzhanAA\Pictures\Coat_of_Arms_of_Yugra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1815"/>
            <a:ext cx="936104" cy="1084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95610" y="334397"/>
            <a:ext cx="7620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Создание системы  защиты и обеспечения  прав и интересов детей и дружественного к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ребёнку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правосудия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11760" y="6330806"/>
            <a:ext cx="4285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Ханты-Мансийский автономный округ - Югра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5556" y="2636912"/>
            <a:ext cx="804088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  <a:latin typeface="Corbel" pitchFamily="34" charset="0"/>
              </a:rPr>
              <a:t>В Югре </a:t>
            </a:r>
            <a:r>
              <a:rPr lang="ru-RU" sz="2400" b="1" dirty="0" smtClean="0">
                <a:solidFill>
                  <a:srgbClr val="002060"/>
                </a:solidFill>
                <a:latin typeface="Corbel" pitchFamily="34" charset="0"/>
              </a:rPr>
              <a:t>утверждён </a:t>
            </a:r>
            <a:r>
              <a:rPr lang="ru-RU" sz="2400" b="1" dirty="0">
                <a:solidFill>
                  <a:srgbClr val="002060"/>
                </a:solidFill>
                <a:latin typeface="Corbel" pitchFamily="34" charset="0"/>
              </a:rPr>
              <a:t>и реализуется</a:t>
            </a:r>
            <a:r>
              <a:rPr lang="ru-RU" sz="2400" dirty="0">
                <a:solidFill>
                  <a:srgbClr val="002060"/>
                </a:solidFill>
                <a:latin typeface="Corbel" pitchFamily="34" charset="0"/>
              </a:rPr>
              <a:t> на межведомственной основе План основных мероприятий, </a:t>
            </a:r>
            <a:r>
              <a:rPr lang="ru-RU" sz="2400" dirty="0" smtClean="0">
                <a:solidFill>
                  <a:srgbClr val="002060"/>
                </a:solidFill>
                <a:latin typeface="Corbel" pitchFamily="34" charset="0"/>
              </a:rPr>
              <a:t>посвящённых </a:t>
            </a:r>
            <a:r>
              <a:rPr lang="ru-RU" sz="2400" dirty="0">
                <a:solidFill>
                  <a:srgbClr val="002060"/>
                </a:solidFill>
                <a:latin typeface="Corbel" pitchFamily="34" charset="0"/>
              </a:rPr>
              <a:t>проведению в Ханты-Мансийском автономном округе – Югре Десятилетия детства. </a:t>
            </a:r>
            <a:endParaRPr lang="ru-RU" sz="2400" dirty="0" smtClean="0">
              <a:solidFill>
                <a:srgbClr val="002060"/>
              </a:solidFill>
              <a:latin typeface="Corbel" pitchFamily="34" charset="0"/>
            </a:endParaRPr>
          </a:p>
          <a:p>
            <a:pPr algn="ctr"/>
            <a:endParaRPr lang="ru-RU" sz="2400" dirty="0">
              <a:solidFill>
                <a:srgbClr val="002060"/>
              </a:solidFill>
              <a:latin typeface="Corbel" pitchFamily="34" charset="0"/>
            </a:endParaRP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Corbel" pitchFamily="34" charset="0"/>
              </a:rPr>
              <a:t>В указанном плане обеспечена преемственность задач Национальной стратегии, учтены достигнутые результаты, сохранена приоритетность вопросов защиты и обеспечения прав и интересов детей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59632" y="1206136"/>
            <a:ext cx="6984775" cy="10156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Новый этап работы – </a:t>
            </a:r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Segoe UI Light" pitchFamily="34" charset="0"/>
            </a:endParaRPr>
          </a:p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Десятилетие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детства </a:t>
            </a:r>
          </a:p>
        </p:txBody>
      </p:sp>
    </p:spTree>
    <p:extLst>
      <p:ext uri="{BB962C8B-B14F-4D97-AF65-F5344CB8AC3E}">
        <p14:creationId xmlns:p14="http://schemas.microsoft.com/office/powerpoint/2010/main" val="1189667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 descr="C:\Users\raduzhanAA\Pictures\Coat_of_Arms_of_Yugra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1815"/>
            <a:ext cx="936104" cy="1084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95610" y="334397"/>
            <a:ext cx="74648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Об итогах реализации</a:t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</a:br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Национальной стратегии действий в интересах детей в 2012-2017 годах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11760" y="6330806"/>
            <a:ext cx="4285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Ханты-Мансийский автономный округ - Югра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2780928"/>
            <a:ext cx="80648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Corbel" pitchFamily="34" charset="0"/>
              </a:rPr>
              <a:t>Благодарим </a:t>
            </a:r>
            <a:r>
              <a:rPr lang="ru-RU" sz="3200" dirty="0">
                <a:solidFill>
                  <a:srgbClr val="002060"/>
                </a:solidFill>
                <a:latin typeface="Corbel" pitchFamily="34" charset="0"/>
              </a:rPr>
              <a:t>за интерес, </a:t>
            </a:r>
            <a:endParaRPr lang="ru-RU" sz="3200" dirty="0" smtClean="0">
              <a:solidFill>
                <a:srgbClr val="002060"/>
              </a:solidFill>
              <a:latin typeface="Corbel" pitchFamily="34" charset="0"/>
            </a:endParaRPr>
          </a:p>
          <a:p>
            <a:pPr algn="ctr"/>
            <a:r>
              <a:rPr lang="ru-RU" sz="3200" dirty="0" smtClean="0">
                <a:solidFill>
                  <a:srgbClr val="002060"/>
                </a:solidFill>
                <a:latin typeface="Corbel" pitchFamily="34" charset="0"/>
              </a:rPr>
              <a:t>проявленный </a:t>
            </a:r>
            <a:r>
              <a:rPr lang="ru-RU" sz="3200" dirty="0">
                <a:solidFill>
                  <a:srgbClr val="002060"/>
                </a:solidFill>
                <a:latin typeface="Corbel" pitchFamily="34" charset="0"/>
              </a:rPr>
              <a:t>к этой теме!</a:t>
            </a:r>
            <a:r>
              <a:rPr lang="ru-RU" sz="2400" dirty="0">
                <a:solidFill>
                  <a:srgbClr val="002060"/>
                </a:solidFill>
                <a:latin typeface="Corbel" pitchFamily="34" charset="0"/>
              </a:rPr>
              <a:t> </a:t>
            </a:r>
            <a:endParaRPr lang="ru-RU" sz="2400" dirty="0" smtClean="0">
              <a:solidFill>
                <a:srgbClr val="002060"/>
              </a:solidFill>
              <a:latin typeface="Corb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513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 descr="C:\Users\raduzhanAA\Pictures\Coat_of_Arms_of_Yugra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1815"/>
            <a:ext cx="936104" cy="1084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95610" y="334397"/>
            <a:ext cx="74648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Основные направления реализации </a:t>
            </a:r>
          </a:p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Национальной стратегии действий в интересах детей: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11760" y="6330806"/>
            <a:ext cx="4285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Ханты-Мансийский автономный округ - Югра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9552" y="1412776"/>
            <a:ext cx="804088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2060"/>
                </a:solidFill>
                <a:latin typeface="Corbel" pitchFamily="34" charset="0"/>
              </a:rPr>
              <a:t>семейная политика </a:t>
            </a:r>
            <a:r>
              <a:rPr lang="ru-RU" sz="2400" dirty="0" err="1">
                <a:solidFill>
                  <a:srgbClr val="002060"/>
                </a:solidFill>
                <a:latin typeface="Corbel" pitchFamily="34" charset="0"/>
              </a:rPr>
              <a:t>детствосбережения</a:t>
            </a:r>
            <a:r>
              <a:rPr lang="ru-RU" sz="2400" dirty="0">
                <a:solidFill>
                  <a:srgbClr val="002060"/>
                </a:solidFill>
                <a:latin typeface="Corbel" pitchFamily="34" charset="0"/>
              </a:rPr>
              <a:t>;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Corbel" pitchFamily="34" charset="0"/>
              </a:rPr>
              <a:t>доступность </a:t>
            </a:r>
            <a:r>
              <a:rPr lang="ru-RU" sz="2400" dirty="0">
                <a:solidFill>
                  <a:srgbClr val="002060"/>
                </a:solidFill>
                <a:latin typeface="Corbel" pitchFamily="34" charset="0"/>
              </a:rPr>
              <a:t>качественного обучения и воспитания, культурное развитие и информационная безопасность детей;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Corbel" pitchFamily="34" charset="0"/>
              </a:rPr>
              <a:t>здравоохранение</a:t>
            </a:r>
            <a:r>
              <a:rPr lang="ru-RU" sz="2400" dirty="0">
                <a:solidFill>
                  <a:srgbClr val="002060"/>
                </a:solidFill>
                <a:latin typeface="Corbel" pitchFamily="34" charset="0"/>
              </a:rPr>
              <a:t>, дружественное к детям, и здоровый образ жизни;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Corbel" pitchFamily="34" charset="0"/>
              </a:rPr>
              <a:t>равные </a:t>
            </a:r>
            <a:r>
              <a:rPr lang="ru-RU" sz="2400" dirty="0">
                <a:solidFill>
                  <a:srgbClr val="002060"/>
                </a:solidFill>
                <a:latin typeface="Corbel" pitchFamily="34" charset="0"/>
              </a:rPr>
              <a:t>возможности для детей, нуждающихся в особой заботе государства;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Corbel" pitchFamily="34" charset="0"/>
              </a:rPr>
              <a:t>создание </a:t>
            </a:r>
            <a:r>
              <a:rPr lang="ru-RU" sz="2400" dirty="0">
                <a:solidFill>
                  <a:srgbClr val="002060"/>
                </a:solidFill>
                <a:latin typeface="Corbel" pitchFamily="34" charset="0"/>
              </a:rPr>
              <a:t>системы защиты и обеспечения прав и интересов детей и дружественного к </a:t>
            </a:r>
            <a:r>
              <a:rPr lang="ru-RU" sz="2400" dirty="0" err="1">
                <a:solidFill>
                  <a:srgbClr val="002060"/>
                </a:solidFill>
                <a:latin typeface="Corbel" pitchFamily="34" charset="0"/>
              </a:rPr>
              <a:t>ребенку</a:t>
            </a:r>
            <a:r>
              <a:rPr lang="ru-RU" sz="2400" dirty="0">
                <a:solidFill>
                  <a:srgbClr val="002060"/>
                </a:solidFill>
                <a:latin typeface="Corbel" pitchFamily="34" charset="0"/>
              </a:rPr>
              <a:t> правосудия;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Corbel" pitchFamily="34" charset="0"/>
              </a:rPr>
              <a:t>дети </a:t>
            </a:r>
            <a:r>
              <a:rPr lang="ru-RU" sz="2400" dirty="0">
                <a:solidFill>
                  <a:srgbClr val="002060"/>
                </a:solidFill>
                <a:latin typeface="Corbel" pitchFamily="34" charset="0"/>
              </a:rPr>
              <a:t>- участники реализации Национальной </a:t>
            </a:r>
            <a:r>
              <a:rPr lang="ru-RU" sz="2400" dirty="0" smtClean="0">
                <a:solidFill>
                  <a:srgbClr val="002060"/>
                </a:solidFill>
                <a:latin typeface="Corbel" pitchFamily="34" charset="0"/>
              </a:rPr>
              <a:t>стратегии.</a:t>
            </a:r>
            <a:endParaRPr lang="ru-RU" sz="2400" dirty="0">
              <a:solidFill>
                <a:srgbClr val="002060"/>
              </a:solidFill>
              <a:latin typeface="Corb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86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 descr="C:\Users\raduzhanAA\Pictures\Coat_of_Arms_of_Yugra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1815"/>
            <a:ext cx="936104" cy="1084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95610" y="334397"/>
            <a:ext cx="74648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Ключевые достижения Югры по реализации Национальной стратегии за пятилетний период </a:t>
            </a:r>
          </a:p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(2013-2017 годы)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11760" y="6330806"/>
            <a:ext cx="4285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Ханты-Мансийский автономный округ - Югра</a:t>
            </a: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1854574830"/>
              </p:ext>
            </p:extLst>
          </p:nvPr>
        </p:nvGraphicFramePr>
        <p:xfrm>
          <a:off x="814405" y="1556792"/>
          <a:ext cx="3901611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2221615868"/>
              </p:ext>
            </p:extLst>
          </p:nvPr>
        </p:nvGraphicFramePr>
        <p:xfrm>
          <a:off x="4666833" y="1556792"/>
          <a:ext cx="4081631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967063" y="4581128"/>
            <a:ext cx="3600400" cy="10156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Увеличение на </a:t>
            </a:r>
          </a:p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4,5 %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Segoe UI Light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40667" y="4581128"/>
            <a:ext cx="3600400" cy="10156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Увеличение на </a:t>
            </a:r>
          </a:p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11%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Segoe U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85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 descr="C:\Users\raduzhanAA\Pictures\Coat_of_Arms_of_Yugra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1815"/>
            <a:ext cx="936104" cy="1084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95610" y="334397"/>
            <a:ext cx="74648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Ключевые достижения Югры по реализации Национальной стратегии за пятилетний период </a:t>
            </a:r>
          </a:p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(2013-2017 годы)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11760" y="6330806"/>
            <a:ext cx="4285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Ханты-Мансийский автономный округ - Югра</a:t>
            </a:r>
          </a:p>
        </p:txBody>
      </p:sp>
      <p:graphicFrame>
        <p:nvGraphicFramePr>
          <p:cNvPr id="12" name="Диаграмма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1408326"/>
              </p:ext>
            </p:extLst>
          </p:nvPr>
        </p:nvGraphicFramePr>
        <p:xfrm>
          <a:off x="575556" y="2348880"/>
          <a:ext cx="7628384" cy="37444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39552" y="1333217"/>
            <a:ext cx="80408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  <a:latin typeface="Corbel" pitchFamily="34" charset="0"/>
              </a:rPr>
              <a:t>Коэффициенты рождаемости, смертности, естественного прироста в Ханты-Мансийском автономном округе – Югре, Уральском федеральном округе и Российской Федерации </a:t>
            </a:r>
          </a:p>
        </p:txBody>
      </p:sp>
    </p:spTree>
    <p:extLst>
      <p:ext uri="{BB962C8B-B14F-4D97-AF65-F5344CB8AC3E}">
        <p14:creationId xmlns:p14="http://schemas.microsoft.com/office/powerpoint/2010/main" val="265940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 descr="C:\Users\raduzhanAA\Pictures\Coat_of_Arms_of_Yugra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1815"/>
            <a:ext cx="936104" cy="1084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95610" y="334397"/>
            <a:ext cx="74648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Ключевые достижения Югры по реализации Национальной стратегии за пятилетний период </a:t>
            </a:r>
          </a:p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(2013-2017 годы)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11760" y="6330806"/>
            <a:ext cx="4285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Ханты-Мансийский автономный округ - Югра</a:t>
            </a: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2879177776"/>
              </p:ext>
            </p:extLst>
          </p:nvPr>
        </p:nvGraphicFramePr>
        <p:xfrm>
          <a:off x="814405" y="1556792"/>
          <a:ext cx="3901611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3328625025"/>
              </p:ext>
            </p:extLst>
          </p:nvPr>
        </p:nvGraphicFramePr>
        <p:xfrm>
          <a:off x="4666833" y="1556792"/>
          <a:ext cx="4081631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967063" y="4581128"/>
            <a:ext cx="3600400" cy="10156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Снижение на </a:t>
            </a:r>
          </a:p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31,8 %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Segoe UI Light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40667" y="4581128"/>
            <a:ext cx="3600400" cy="10156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Увеличение на </a:t>
            </a:r>
          </a:p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46,6 %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Segoe U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42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 descr="C:\Users\raduzhanAA\Pictures\Coat_of_Arms_of_Yugra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1815"/>
            <a:ext cx="936104" cy="1084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95610" y="334397"/>
            <a:ext cx="74648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Ключевые достижения Югры по реализации Национальной стратегии за пятилетний период </a:t>
            </a:r>
          </a:p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(2013-2017 годы)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11760" y="6330806"/>
            <a:ext cx="4285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Ханты-Мансийский автономный округ - Югра</a:t>
            </a: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1204302099"/>
              </p:ext>
            </p:extLst>
          </p:nvPr>
        </p:nvGraphicFramePr>
        <p:xfrm>
          <a:off x="814405" y="1556792"/>
          <a:ext cx="3901611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3063363663"/>
              </p:ext>
            </p:extLst>
          </p:nvPr>
        </p:nvGraphicFramePr>
        <p:xfrm>
          <a:off x="4666833" y="1556792"/>
          <a:ext cx="4081631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967063" y="4581128"/>
            <a:ext cx="3600400" cy="10156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Снижение на </a:t>
            </a:r>
          </a:p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27,3 %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Segoe UI Light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40667" y="4581128"/>
            <a:ext cx="3600400" cy="10156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Снижение на </a:t>
            </a:r>
          </a:p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66 %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Segoe U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45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 descr="C:\Users\raduzhanAA\Pictures\Coat_of_Arms_of_Yugra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1815"/>
            <a:ext cx="936104" cy="1084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95610" y="334397"/>
            <a:ext cx="74648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Ключевые достижения Югры по реализации Национальной стратегии за пятилетний период </a:t>
            </a:r>
          </a:p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(2013-2017 годы)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11760" y="6330806"/>
            <a:ext cx="4285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Ханты-Мансийский автономный округ - Югра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9552" y="1333217"/>
            <a:ext cx="80408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  <a:latin typeface="Corbel" pitchFamily="34" charset="0"/>
              </a:rPr>
              <a:t>Коэффициент младенческой смертности в Ханты-Мансийском автономном округе – Югре, Уральском федеральном округе и Российской Федерации </a:t>
            </a:r>
          </a:p>
        </p:txBody>
      </p: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5657760"/>
              </p:ext>
            </p:extLst>
          </p:nvPr>
        </p:nvGraphicFramePr>
        <p:xfrm>
          <a:off x="1043608" y="2420888"/>
          <a:ext cx="7272808" cy="3315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1135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 descr="C:\Users\raduzhanAA\Pictures\Coat_of_Arms_of_Yugra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1815"/>
            <a:ext cx="936104" cy="1084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95610" y="334397"/>
            <a:ext cx="74648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Ключевые достижения Югры по реализации Национальной стратегии за пятилетний период </a:t>
            </a:r>
          </a:p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</a:rPr>
              <a:t>(2013-2017 годы)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11760" y="6330806"/>
            <a:ext cx="4285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Ханты-Мансийский автономный округ - Югра</a:t>
            </a: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3916168287"/>
              </p:ext>
            </p:extLst>
          </p:nvPr>
        </p:nvGraphicFramePr>
        <p:xfrm>
          <a:off x="814405" y="1556792"/>
          <a:ext cx="3901611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2001967770"/>
              </p:ext>
            </p:extLst>
          </p:nvPr>
        </p:nvGraphicFramePr>
        <p:xfrm>
          <a:off x="4666833" y="1556792"/>
          <a:ext cx="4081631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967062" y="4581128"/>
            <a:ext cx="7637385" cy="138499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Количество многодетных семей в автономном округе увеличилось на </a:t>
            </a:r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Segoe UI Light" pitchFamily="34" charset="0"/>
            </a:endParaRPr>
          </a:p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53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Segoe UI Light" pitchFamily="34" charset="0"/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344416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1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1989</TotalTime>
  <Words>1358</Words>
  <Application>Microsoft Office PowerPoint</Application>
  <PresentationFormat>Экран (4:3)</PresentationFormat>
  <Paragraphs>201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Тема1</vt:lpstr>
      <vt:lpstr>Об итогах реализации Национальной стратегии действий в интересах детей в 2012-2017 годах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Утеуова К.С.</dc:creator>
  <cp:lastModifiedBy>Гусева Наталья Владимировна</cp:lastModifiedBy>
  <cp:revision>204</cp:revision>
  <cp:lastPrinted>2018-05-25T04:45:59Z</cp:lastPrinted>
  <dcterms:created xsi:type="dcterms:W3CDTF">2017-03-01T10:25:30Z</dcterms:created>
  <dcterms:modified xsi:type="dcterms:W3CDTF">2018-05-31T07:53:52Z</dcterms:modified>
</cp:coreProperties>
</file>